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6"/>
  </p:notesMasterIdLst>
  <p:sldIdLst>
    <p:sldId id="301" r:id="rId3"/>
    <p:sldId id="258" r:id="rId4"/>
    <p:sldId id="308" r:id="rId5"/>
    <p:sldId id="309" r:id="rId6"/>
    <p:sldId id="343" r:id="rId7"/>
    <p:sldId id="344" r:id="rId8"/>
    <p:sldId id="345" r:id="rId9"/>
    <p:sldId id="346" r:id="rId10"/>
    <p:sldId id="347" r:id="rId11"/>
    <p:sldId id="303" r:id="rId12"/>
    <p:sldId id="304" r:id="rId13"/>
    <p:sldId id="305" r:id="rId14"/>
    <p:sldId id="307"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06" r:id="rId28"/>
    <p:sldId id="348" r:id="rId29"/>
    <p:sldId id="349" r:id="rId30"/>
    <p:sldId id="350" r:id="rId31"/>
    <p:sldId id="351" r:id="rId32"/>
    <p:sldId id="352" r:id="rId33"/>
    <p:sldId id="353" r:id="rId34"/>
    <p:sldId id="354"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94327-4D52-45BB-981D-E882642C3DF0}">
          <p14:sldIdLst>
            <p14:sldId id="301"/>
            <p14:sldId id="258"/>
            <p14:sldId id="308"/>
            <p14:sldId id="309"/>
            <p14:sldId id="343"/>
            <p14:sldId id="344"/>
            <p14:sldId id="345"/>
            <p14:sldId id="346"/>
            <p14:sldId id="347"/>
            <p14:sldId id="303"/>
            <p14:sldId id="304"/>
            <p14:sldId id="305"/>
            <p14:sldId id="307"/>
            <p14:sldId id="310"/>
            <p14:sldId id="311"/>
            <p14:sldId id="312"/>
            <p14:sldId id="313"/>
            <p14:sldId id="314"/>
            <p14:sldId id="315"/>
            <p14:sldId id="316"/>
            <p14:sldId id="317"/>
            <p14:sldId id="318"/>
            <p14:sldId id="319"/>
            <p14:sldId id="320"/>
            <p14:sldId id="321"/>
            <p14:sldId id="306"/>
            <p14:sldId id="348"/>
            <p14:sldId id="349"/>
            <p14:sldId id="350"/>
            <p14:sldId id="351"/>
            <p14:sldId id="352"/>
            <p14:sldId id="353"/>
            <p14:sldId id="3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6" autoAdjust="0"/>
    <p:restoredTop sz="94343" autoAdjust="0"/>
  </p:normalViewPr>
  <p:slideViewPr>
    <p:cSldViewPr>
      <p:cViewPr varScale="1">
        <p:scale>
          <a:sx n="69" d="100"/>
          <a:sy n="69" d="100"/>
        </p:scale>
        <p:origin x="135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FAB62-6C51-4C20-9E2B-D34F0DDF087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1C62922-B86A-4874-A07C-8B38B0749EC5}">
      <dgm:prSet phldrT="[Text]"/>
      <dgm:spPr/>
      <dgm:t>
        <a:bodyPr/>
        <a:lstStyle/>
        <a:p>
          <a:r>
            <a:rPr lang="en-US" dirty="0" smtClean="0"/>
            <a:t>Data Analytics</a:t>
          </a:r>
          <a:endParaRPr lang="en-US" dirty="0"/>
        </a:p>
      </dgm:t>
    </dgm:pt>
    <dgm:pt modelId="{6EA6D6D1-0D9D-4241-9B6E-93020A85AD1D}" type="parTrans" cxnId="{ECFE2910-1479-42CF-B6F8-0B588B8260AE}">
      <dgm:prSet/>
      <dgm:spPr/>
      <dgm:t>
        <a:bodyPr/>
        <a:lstStyle/>
        <a:p>
          <a:endParaRPr lang="en-US"/>
        </a:p>
      </dgm:t>
    </dgm:pt>
    <dgm:pt modelId="{84AA3A8E-BDC6-4CA8-9C15-3DA62A8FE638}" type="sibTrans" cxnId="{ECFE2910-1479-42CF-B6F8-0B588B8260AE}">
      <dgm:prSet/>
      <dgm:spPr/>
      <dgm:t>
        <a:bodyPr/>
        <a:lstStyle/>
        <a:p>
          <a:endParaRPr lang="en-US"/>
        </a:p>
      </dgm:t>
    </dgm:pt>
    <dgm:pt modelId="{E23CBC19-0714-48BD-9E80-1E95E978EADC}">
      <dgm:prSet phldrT="[Text]"/>
      <dgm:spPr/>
      <dgm:t>
        <a:bodyPr/>
        <a:lstStyle/>
        <a:p>
          <a:r>
            <a:rPr lang="en-US" b="0" i="1" u="none" dirty="0" smtClean="0"/>
            <a:t>Interactive process of a person tackling a problem, finding the data required to get an answer, analyzing that data, and interpreting the results in order to provide a recommendation for action</a:t>
          </a:r>
          <a:endParaRPr lang="en-US" dirty="0"/>
        </a:p>
      </dgm:t>
    </dgm:pt>
    <dgm:pt modelId="{30275E3F-323A-405B-B51E-AF3F51996295}" type="parTrans" cxnId="{B6AE85CB-F28D-4025-8AF4-8765E3D50368}">
      <dgm:prSet/>
      <dgm:spPr/>
      <dgm:t>
        <a:bodyPr/>
        <a:lstStyle/>
        <a:p>
          <a:endParaRPr lang="en-US"/>
        </a:p>
      </dgm:t>
    </dgm:pt>
    <dgm:pt modelId="{D76B969F-59C5-4C9C-A1B4-B966BCC1F69F}" type="sibTrans" cxnId="{B6AE85CB-F28D-4025-8AF4-8765E3D50368}">
      <dgm:prSet/>
      <dgm:spPr/>
      <dgm:t>
        <a:bodyPr/>
        <a:lstStyle/>
        <a:p>
          <a:endParaRPr lang="en-US"/>
        </a:p>
      </dgm:t>
    </dgm:pt>
    <dgm:pt modelId="{306EF9D0-4A54-47A6-AA28-46990865C834}">
      <dgm:prSet phldrT="[Text]"/>
      <dgm:spPr/>
      <dgm:t>
        <a:bodyPr/>
        <a:lstStyle/>
        <a:p>
          <a:r>
            <a:rPr lang="en-US" dirty="0" smtClean="0"/>
            <a:t>Data Reporting</a:t>
          </a:r>
          <a:endParaRPr lang="en-US" dirty="0"/>
        </a:p>
      </dgm:t>
    </dgm:pt>
    <dgm:pt modelId="{C42661CE-67A7-4CCC-8262-63BCB34E5FE5}" type="parTrans" cxnId="{7630CBC7-589C-4D7E-9690-BF4E8F44FA05}">
      <dgm:prSet/>
      <dgm:spPr/>
      <dgm:t>
        <a:bodyPr/>
        <a:lstStyle/>
        <a:p>
          <a:endParaRPr lang="en-US"/>
        </a:p>
      </dgm:t>
    </dgm:pt>
    <dgm:pt modelId="{1A0BDED2-46CB-48D0-AAA0-35945262EA11}" type="sibTrans" cxnId="{7630CBC7-589C-4D7E-9690-BF4E8F44FA05}">
      <dgm:prSet/>
      <dgm:spPr/>
      <dgm:t>
        <a:bodyPr/>
        <a:lstStyle/>
        <a:p>
          <a:endParaRPr lang="en-US"/>
        </a:p>
      </dgm:t>
    </dgm:pt>
    <dgm:pt modelId="{49BE7A6E-2FD1-441C-9CA3-14A2697BA372}">
      <dgm:prSet phldrT="[Text]"/>
      <dgm:spPr/>
      <dgm:t>
        <a:bodyPr/>
        <a:lstStyle/>
        <a:p>
          <a:r>
            <a:rPr lang="en-US" b="0" i="1" u="none" dirty="0" smtClean="0"/>
            <a:t>Reporting refers to the process of organizing and summarizing data in an easily readable format to communicate important information. </a:t>
          </a:r>
          <a:endParaRPr lang="en-US" dirty="0"/>
        </a:p>
      </dgm:t>
    </dgm:pt>
    <dgm:pt modelId="{EF9321D7-F741-4DE0-8464-26591598CD53}" type="parTrans" cxnId="{4C761460-B17F-4B34-A653-34552AEE6202}">
      <dgm:prSet/>
      <dgm:spPr/>
      <dgm:t>
        <a:bodyPr/>
        <a:lstStyle/>
        <a:p>
          <a:endParaRPr lang="en-US"/>
        </a:p>
      </dgm:t>
    </dgm:pt>
    <dgm:pt modelId="{351F2163-E028-49AA-A2DD-424F38DF5B6E}" type="sibTrans" cxnId="{4C761460-B17F-4B34-A653-34552AEE6202}">
      <dgm:prSet/>
      <dgm:spPr/>
      <dgm:t>
        <a:bodyPr/>
        <a:lstStyle/>
        <a:p>
          <a:endParaRPr lang="en-US"/>
        </a:p>
      </dgm:t>
    </dgm:pt>
    <dgm:pt modelId="{06F23B66-B151-4798-A5D0-A5C5AD779A5F}" type="pres">
      <dgm:prSet presAssocID="{7F5FAB62-6C51-4C20-9E2B-D34F0DDF0878}" presName="Name0" presStyleCnt="0">
        <dgm:presLayoutVars>
          <dgm:dir/>
          <dgm:animLvl val="lvl"/>
          <dgm:resizeHandles val="exact"/>
        </dgm:presLayoutVars>
      </dgm:prSet>
      <dgm:spPr/>
      <dgm:t>
        <a:bodyPr/>
        <a:lstStyle/>
        <a:p>
          <a:endParaRPr lang="en-US"/>
        </a:p>
      </dgm:t>
    </dgm:pt>
    <dgm:pt modelId="{8F81BB43-20A7-47DB-9C4E-1883895144CB}" type="pres">
      <dgm:prSet presAssocID="{C1C62922-B86A-4874-A07C-8B38B0749EC5}" presName="composite" presStyleCnt="0"/>
      <dgm:spPr/>
    </dgm:pt>
    <dgm:pt modelId="{16E7B82F-8BD6-4A58-967B-B200D3B8EA79}" type="pres">
      <dgm:prSet presAssocID="{C1C62922-B86A-4874-A07C-8B38B0749EC5}" presName="parTx" presStyleLbl="alignNode1" presStyleIdx="0" presStyleCnt="2">
        <dgm:presLayoutVars>
          <dgm:chMax val="0"/>
          <dgm:chPref val="0"/>
          <dgm:bulletEnabled val="1"/>
        </dgm:presLayoutVars>
      </dgm:prSet>
      <dgm:spPr/>
      <dgm:t>
        <a:bodyPr/>
        <a:lstStyle/>
        <a:p>
          <a:endParaRPr lang="en-US"/>
        </a:p>
      </dgm:t>
    </dgm:pt>
    <dgm:pt modelId="{D5306E11-868E-4AE8-A689-97F5A3E996AF}" type="pres">
      <dgm:prSet presAssocID="{C1C62922-B86A-4874-A07C-8B38B0749EC5}" presName="desTx" presStyleLbl="alignAccFollowNode1" presStyleIdx="0" presStyleCnt="2">
        <dgm:presLayoutVars>
          <dgm:bulletEnabled val="1"/>
        </dgm:presLayoutVars>
      </dgm:prSet>
      <dgm:spPr/>
      <dgm:t>
        <a:bodyPr/>
        <a:lstStyle/>
        <a:p>
          <a:endParaRPr lang="en-US"/>
        </a:p>
      </dgm:t>
    </dgm:pt>
    <dgm:pt modelId="{9B8AAA2F-5200-4564-86EC-8081F02CFA89}" type="pres">
      <dgm:prSet presAssocID="{84AA3A8E-BDC6-4CA8-9C15-3DA62A8FE638}" presName="space" presStyleCnt="0"/>
      <dgm:spPr/>
    </dgm:pt>
    <dgm:pt modelId="{EEA7F5F7-1788-47A7-9DC0-222A6DB2FCCC}" type="pres">
      <dgm:prSet presAssocID="{306EF9D0-4A54-47A6-AA28-46990865C834}" presName="composite" presStyleCnt="0"/>
      <dgm:spPr/>
    </dgm:pt>
    <dgm:pt modelId="{FDF2B0F1-3F9B-4DCA-8D22-6BAA6C6A47AB}" type="pres">
      <dgm:prSet presAssocID="{306EF9D0-4A54-47A6-AA28-46990865C834}" presName="parTx" presStyleLbl="alignNode1" presStyleIdx="1" presStyleCnt="2">
        <dgm:presLayoutVars>
          <dgm:chMax val="0"/>
          <dgm:chPref val="0"/>
          <dgm:bulletEnabled val="1"/>
        </dgm:presLayoutVars>
      </dgm:prSet>
      <dgm:spPr/>
      <dgm:t>
        <a:bodyPr/>
        <a:lstStyle/>
        <a:p>
          <a:endParaRPr lang="en-US"/>
        </a:p>
      </dgm:t>
    </dgm:pt>
    <dgm:pt modelId="{5AD82116-C68E-45E3-B032-768E444A77A1}" type="pres">
      <dgm:prSet presAssocID="{306EF9D0-4A54-47A6-AA28-46990865C834}" presName="desTx" presStyleLbl="alignAccFollowNode1" presStyleIdx="1" presStyleCnt="2">
        <dgm:presLayoutVars>
          <dgm:bulletEnabled val="1"/>
        </dgm:presLayoutVars>
      </dgm:prSet>
      <dgm:spPr/>
      <dgm:t>
        <a:bodyPr/>
        <a:lstStyle/>
        <a:p>
          <a:endParaRPr lang="en-US"/>
        </a:p>
      </dgm:t>
    </dgm:pt>
  </dgm:ptLst>
  <dgm:cxnLst>
    <dgm:cxn modelId="{BBE69009-D74C-498B-B085-6E1BD4AE5114}" type="presOf" srcId="{7F5FAB62-6C51-4C20-9E2B-D34F0DDF0878}" destId="{06F23B66-B151-4798-A5D0-A5C5AD779A5F}" srcOrd="0" destOrd="0" presId="urn:microsoft.com/office/officeart/2005/8/layout/hList1"/>
    <dgm:cxn modelId="{4C761460-B17F-4B34-A653-34552AEE6202}" srcId="{306EF9D0-4A54-47A6-AA28-46990865C834}" destId="{49BE7A6E-2FD1-441C-9CA3-14A2697BA372}" srcOrd="0" destOrd="0" parTransId="{EF9321D7-F741-4DE0-8464-26591598CD53}" sibTransId="{351F2163-E028-49AA-A2DD-424F38DF5B6E}"/>
    <dgm:cxn modelId="{ECFE2910-1479-42CF-B6F8-0B588B8260AE}" srcId="{7F5FAB62-6C51-4C20-9E2B-D34F0DDF0878}" destId="{C1C62922-B86A-4874-A07C-8B38B0749EC5}" srcOrd="0" destOrd="0" parTransId="{6EA6D6D1-0D9D-4241-9B6E-93020A85AD1D}" sibTransId="{84AA3A8E-BDC6-4CA8-9C15-3DA62A8FE638}"/>
    <dgm:cxn modelId="{3238BF38-06F7-41BF-8181-8639D843BED0}" type="presOf" srcId="{C1C62922-B86A-4874-A07C-8B38B0749EC5}" destId="{16E7B82F-8BD6-4A58-967B-B200D3B8EA79}" srcOrd="0" destOrd="0" presId="urn:microsoft.com/office/officeart/2005/8/layout/hList1"/>
    <dgm:cxn modelId="{C10935D7-D370-456E-8D4D-2886A82A8F92}" type="presOf" srcId="{306EF9D0-4A54-47A6-AA28-46990865C834}" destId="{FDF2B0F1-3F9B-4DCA-8D22-6BAA6C6A47AB}" srcOrd="0" destOrd="0" presId="urn:microsoft.com/office/officeart/2005/8/layout/hList1"/>
    <dgm:cxn modelId="{7630CBC7-589C-4D7E-9690-BF4E8F44FA05}" srcId="{7F5FAB62-6C51-4C20-9E2B-D34F0DDF0878}" destId="{306EF9D0-4A54-47A6-AA28-46990865C834}" srcOrd="1" destOrd="0" parTransId="{C42661CE-67A7-4CCC-8262-63BCB34E5FE5}" sibTransId="{1A0BDED2-46CB-48D0-AAA0-35945262EA11}"/>
    <dgm:cxn modelId="{B6AE85CB-F28D-4025-8AF4-8765E3D50368}" srcId="{C1C62922-B86A-4874-A07C-8B38B0749EC5}" destId="{E23CBC19-0714-48BD-9E80-1E95E978EADC}" srcOrd="0" destOrd="0" parTransId="{30275E3F-323A-405B-B51E-AF3F51996295}" sibTransId="{D76B969F-59C5-4C9C-A1B4-B966BCC1F69F}"/>
    <dgm:cxn modelId="{17F1A263-43EE-412A-A193-506204D77CA0}" type="presOf" srcId="{49BE7A6E-2FD1-441C-9CA3-14A2697BA372}" destId="{5AD82116-C68E-45E3-B032-768E444A77A1}" srcOrd="0" destOrd="0" presId="urn:microsoft.com/office/officeart/2005/8/layout/hList1"/>
    <dgm:cxn modelId="{BA60EDF1-3AED-409C-8219-1AE27C0D7F59}" type="presOf" srcId="{E23CBC19-0714-48BD-9E80-1E95E978EADC}" destId="{D5306E11-868E-4AE8-A689-97F5A3E996AF}" srcOrd="0" destOrd="0" presId="urn:microsoft.com/office/officeart/2005/8/layout/hList1"/>
    <dgm:cxn modelId="{6D2AEE99-1EF2-448C-ADA4-31E2CA1A4F2E}" type="presParOf" srcId="{06F23B66-B151-4798-A5D0-A5C5AD779A5F}" destId="{8F81BB43-20A7-47DB-9C4E-1883895144CB}" srcOrd="0" destOrd="0" presId="urn:microsoft.com/office/officeart/2005/8/layout/hList1"/>
    <dgm:cxn modelId="{1D0E7FE3-C004-4C56-AB1F-AEBBCEC2CFBD}" type="presParOf" srcId="{8F81BB43-20A7-47DB-9C4E-1883895144CB}" destId="{16E7B82F-8BD6-4A58-967B-B200D3B8EA79}" srcOrd="0" destOrd="0" presId="urn:microsoft.com/office/officeart/2005/8/layout/hList1"/>
    <dgm:cxn modelId="{3CA4D92A-680A-48CB-BCCA-BE6A7E788A60}" type="presParOf" srcId="{8F81BB43-20A7-47DB-9C4E-1883895144CB}" destId="{D5306E11-868E-4AE8-A689-97F5A3E996AF}" srcOrd="1" destOrd="0" presId="urn:microsoft.com/office/officeart/2005/8/layout/hList1"/>
    <dgm:cxn modelId="{4AF2CFA2-B9BD-46D5-BD31-D56E24D3E2AC}" type="presParOf" srcId="{06F23B66-B151-4798-A5D0-A5C5AD779A5F}" destId="{9B8AAA2F-5200-4564-86EC-8081F02CFA89}" srcOrd="1" destOrd="0" presId="urn:microsoft.com/office/officeart/2005/8/layout/hList1"/>
    <dgm:cxn modelId="{2EA9E155-0A30-480A-82F0-030705A99FB1}" type="presParOf" srcId="{06F23B66-B151-4798-A5D0-A5C5AD779A5F}" destId="{EEA7F5F7-1788-47A7-9DC0-222A6DB2FCCC}" srcOrd="2" destOrd="0" presId="urn:microsoft.com/office/officeart/2005/8/layout/hList1"/>
    <dgm:cxn modelId="{A9751081-AFDB-4EC1-A183-9AAA4FFE256B}" type="presParOf" srcId="{EEA7F5F7-1788-47A7-9DC0-222A6DB2FCCC}" destId="{FDF2B0F1-3F9B-4DCA-8D22-6BAA6C6A47AB}" srcOrd="0" destOrd="0" presId="urn:microsoft.com/office/officeart/2005/8/layout/hList1"/>
    <dgm:cxn modelId="{0C71BCA0-039E-4AED-A23E-147D96845A3D}" type="presParOf" srcId="{EEA7F5F7-1788-47A7-9DC0-222A6DB2FCCC}" destId="{5AD82116-C68E-45E3-B032-768E444A77A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600" dirty="0"/>
            <a:t>Problem Statement</a:t>
          </a:r>
        </a:p>
      </dgm:t>
    </dgm:pt>
    <dgm:pt modelId="{922ED950-535F-4732-BA76-26F93A847C91}" type="parTrans" cxnId="{46F92E57-5F35-4309-B57E-A1072C4C0531}">
      <dgm:prSet/>
      <dgm:spPr/>
      <dgm:t>
        <a:bodyPr/>
        <a:lstStyle/>
        <a:p>
          <a:endParaRPr lang="en-US" sz="500"/>
        </a:p>
      </dgm:t>
    </dgm:pt>
    <dgm:pt modelId="{C81E5B3A-F838-4D28-B8E6-42FDB3D5C01F}" type="sibTrans" cxnId="{46F92E57-5F35-4309-B57E-A1072C4C0531}">
      <dgm:prSet/>
      <dgm:spPr/>
      <dgm:t>
        <a:bodyPr/>
        <a:lstStyle/>
        <a:p>
          <a:endParaRPr lang="en-US" sz="500"/>
        </a:p>
      </dgm:t>
    </dgm:pt>
    <dgm:pt modelId="{AD2E1675-E274-4C57-BB18-5B207592A974}">
      <dgm:prSet phldrT="[Text]" custT="1"/>
      <dgm:spPr/>
      <dgm:t>
        <a:bodyPr/>
        <a:lstStyle/>
        <a:p>
          <a:r>
            <a:rPr lang="en-US" sz="1600" dirty="0"/>
            <a:t>Solution Approach</a:t>
          </a:r>
        </a:p>
      </dgm:t>
    </dgm:pt>
    <dgm:pt modelId="{B45E8194-A96F-484C-91DA-F1A1A0CD4697}" type="parTrans" cxnId="{0D92380E-6D58-425D-A199-F73CCEE75154}">
      <dgm:prSet/>
      <dgm:spPr/>
      <dgm:t>
        <a:bodyPr/>
        <a:lstStyle/>
        <a:p>
          <a:endParaRPr lang="en-US" sz="500"/>
        </a:p>
      </dgm:t>
    </dgm:pt>
    <dgm:pt modelId="{A46F1FA7-DCED-48A9-9CFD-EF5668651FB1}" type="sibTrans" cxnId="{0D92380E-6D58-425D-A199-F73CCEE75154}">
      <dgm:prSet/>
      <dgm:spPr/>
      <dgm:t>
        <a:bodyPr/>
        <a:lstStyle/>
        <a:p>
          <a:endParaRPr lang="en-US" sz="500"/>
        </a:p>
      </dgm:t>
    </dgm:pt>
    <dgm:pt modelId="{3C93E9B3-FA55-477B-A0E4-4398FC3315DA}">
      <dgm:prSet phldrT="[Text]" custT="1"/>
      <dgm:spPr/>
      <dgm:t>
        <a:bodyPr/>
        <a:lstStyle/>
        <a:p>
          <a:r>
            <a:rPr lang="en-US" sz="1600" dirty="0"/>
            <a:t>Solution Benefits</a:t>
          </a:r>
        </a:p>
      </dgm:t>
    </dgm:pt>
    <dgm:pt modelId="{2AA65D93-F6EF-44B6-ADB4-A4FBC1CE2277}" type="parTrans" cxnId="{C298A071-3190-4B6C-818F-B993705FCA50}">
      <dgm:prSet/>
      <dgm:spPr/>
      <dgm:t>
        <a:bodyPr/>
        <a:lstStyle/>
        <a:p>
          <a:endParaRPr lang="en-US" sz="500"/>
        </a:p>
      </dgm:t>
    </dgm:pt>
    <dgm:pt modelId="{0E763E3C-1F8B-4E18-9745-B85A431CAA36}" type="sibTrans" cxnId="{C298A071-3190-4B6C-818F-B993705FCA50}">
      <dgm:prSet/>
      <dgm:spPr/>
      <dgm:t>
        <a:bodyPr/>
        <a:lstStyle/>
        <a:p>
          <a:endParaRPr lang="en-US" sz="500"/>
        </a:p>
      </dgm:t>
    </dgm:pt>
    <dgm:pt modelId="{77C47B16-8DB0-4725-8B87-CC8123949086}">
      <dgm:prSet phldrT="[Text]" custT="1"/>
      <dgm:spPr/>
      <dgm:t>
        <a:bodyPr/>
        <a:lstStyle/>
        <a:p>
          <a:r>
            <a:rPr lang="en-US" sz="1600" dirty="0"/>
            <a:t>NLP-powered Chatbots and </a:t>
          </a:r>
          <a:r>
            <a:rPr lang="en-US" sz="1600" dirty="0" err="1"/>
            <a:t>Voicebots</a:t>
          </a:r>
          <a:r>
            <a:rPr lang="en-US" sz="1600" dirty="0"/>
            <a:t> to provide on-chat and on-call customer support</a:t>
          </a:r>
        </a:p>
      </dgm:t>
    </dgm:pt>
    <dgm:pt modelId="{A678AFCE-81EB-45FD-B904-2A9C2B2B4174}" type="parTrans" cxnId="{FE967492-1BE8-49DB-80FD-445502F1E395}">
      <dgm:prSet/>
      <dgm:spPr/>
      <dgm:t>
        <a:bodyPr/>
        <a:lstStyle/>
        <a:p>
          <a:endParaRPr lang="en-US" sz="1050"/>
        </a:p>
      </dgm:t>
    </dgm:pt>
    <dgm:pt modelId="{E7546D0E-80BB-4ACF-ACD1-D7B522B9C038}" type="sibTrans" cxnId="{FE967492-1BE8-49DB-80FD-445502F1E395}">
      <dgm:prSet/>
      <dgm:spPr/>
      <dgm:t>
        <a:bodyPr/>
        <a:lstStyle/>
        <a:p>
          <a:endParaRPr lang="en-US" sz="1050"/>
        </a:p>
      </dgm:t>
    </dgm:pt>
    <dgm:pt modelId="{57DC3C60-3A40-4B24-8786-AFAC15670D09}">
      <dgm:prSet phldrT="[Text]" custT="1"/>
      <dgm:spPr/>
      <dgm:t>
        <a:bodyPr/>
        <a:lstStyle/>
        <a:p>
          <a:r>
            <a:rPr lang="en-US" sz="1600" dirty="0"/>
            <a:t>Reduction in customer support costs by </a:t>
          </a:r>
          <a:r>
            <a:rPr lang="en-US" sz="1600" dirty="0" err="1"/>
            <a:t>upto</a:t>
          </a:r>
          <a:r>
            <a:rPr lang="en-US" sz="1600" dirty="0"/>
            <a:t> 30%</a:t>
          </a:r>
        </a:p>
      </dgm:t>
    </dgm:pt>
    <dgm:pt modelId="{0BCC73CA-961B-4CF5-B2D1-895526EA9ACA}" type="parTrans" cxnId="{B8614D4C-D3A1-450F-B0B6-9CC9CAF230FD}">
      <dgm:prSet/>
      <dgm:spPr/>
      <dgm:t>
        <a:bodyPr/>
        <a:lstStyle/>
        <a:p>
          <a:endParaRPr lang="en-US" sz="1050"/>
        </a:p>
      </dgm:t>
    </dgm:pt>
    <dgm:pt modelId="{43CDA33B-9C1D-4C28-9456-7C0EB7F66681}" type="sibTrans" cxnId="{B8614D4C-D3A1-450F-B0B6-9CC9CAF230FD}">
      <dgm:prSet/>
      <dgm:spPr/>
      <dgm:t>
        <a:bodyPr/>
        <a:lstStyle/>
        <a:p>
          <a:endParaRPr lang="en-US" sz="1050"/>
        </a:p>
      </dgm:t>
    </dgm:pt>
    <dgm:pt modelId="{B88114F9-FD7D-4F17-98BE-F73905E87176}">
      <dgm:prSet phldrT="[Text]" custT="1"/>
      <dgm:spPr/>
      <dgm:t>
        <a:bodyPr/>
        <a:lstStyle/>
        <a:p>
          <a:r>
            <a:rPr lang="en-US" sz="1600" dirty="0"/>
            <a:t>E-Commerce firm spending a lot of cost on post-order customer support/ queries</a:t>
          </a:r>
        </a:p>
      </dgm:t>
    </dgm:pt>
    <dgm:pt modelId="{1CD02C6D-489D-4DED-8F8E-3686E8FBA619}" type="parTrans" cxnId="{7A6D19A8-E410-4FE1-B7A5-D2EFD4BBD986}">
      <dgm:prSet/>
      <dgm:spPr/>
      <dgm:t>
        <a:bodyPr/>
        <a:lstStyle/>
        <a:p>
          <a:endParaRPr lang="en-US" sz="1600"/>
        </a:p>
      </dgm:t>
    </dgm:pt>
    <dgm:pt modelId="{E03EF750-10A3-4359-AED0-6BDCC50BF76F}" type="sibTrans" cxnId="{7A6D19A8-E410-4FE1-B7A5-D2EFD4BBD986}">
      <dgm:prSet/>
      <dgm:spPr/>
      <dgm:t>
        <a:bodyPr/>
        <a:lstStyle/>
        <a:p>
          <a:endParaRPr lang="en-US" sz="1600"/>
        </a:p>
      </dgm:t>
    </dgm:pt>
    <dgm:pt modelId="{BA9A46C0-79E9-4FC5-B19A-2C94BF4379E5}">
      <dgm:prSet phldrT="[Text]" custT="1"/>
      <dgm:spPr/>
      <dgm:t>
        <a:bodyPr/>
        <a:lstStyle/>
        <a:p>
          <a:r>
            <a:rPr lang="en-US" sz="1600" dirty="0"/>
            <a:t>Requirement to maintain round-the-clock customer support center with Multi-lingual executives</a:t>
          </a:r>
        </a:p>
      </dgm:t>
    </dgm:pt>
    <dgm:pt modelId="{E341F856-8850-495C-9DB2-5E0075FFCD3B}" type="parTrans" cxnId="{F0BA983A-65F4-467E-89BA-823334A03B1C}">
      <dgm:prSet/>
      <dgm:spPr/>
      <dgm:t>
        <a:bodyPr/>
        <a:lstStyle/>
        <a:p>
          <a:endParaRPr lang="en-US" sz="1600"/>
        </a:p>
      </dgm:t>
    </dgm:pt>
    <dgm:pt modelId="{4114C9AB-6A1B-4781-9178-24823F0DDAD3}" type="sibTrans" cxnId="{F0BA983A-65F4-467E-89BA-823334A03B1C}">
      <dgm:prSet/>
      <dgm:spPr/>
      <dgm:t>
        <a:bodyPr/>
        <a:lstStyle/>
        <a:p>
          <a:endParaRPr lang="en-US" sz="1600"/>
        </a:p>
      </dgm:t>
    </dgm:pt>
    <dgm:pt modelId="{122B9013-0C28-48E9-8C17-46EF376DC322}">
      <dgm:prSet phldrT="[Text]" custT="1"/>
      <dgm:spPr/>
      <dgm:t>
        <a:bodyPr/>
        <a:lstStyle/>
        <a:p>
          <a:r>
            <a:rPr lang="en-US" sz="1600" dirty="0"/>
            <a:t>Support for English and multiple other Indian languages </a:t>
          </a:r>
        </a:p>
      </dgm:t>
    </dgm:pt>
    <dgm:pt modelId="{1D70FEB3-0867-4C41-9769-A3ED0E896CC8}" type="parTrans" cxnId="{21B73E0C-4B4B-4795-92AD-32F67C5F9E35}">
      <dgm:prSet/>
      <dgm:spPr/>
      <dgm:t>
        <a:bodyPr/>
        <a:lstStyle/>
        <a:p>
          <a:endParaRPr lang="en-US" sz="1600"/>
        </a:p>
      </dgm:t>
    </dgm:pt>
    <dgm:pt modelId="{FBE8AB0B-A7CC-4870-8FF5-39DB3C4A538E}" type="sibTrans" cxnId="{21B73E0C-4B4B-4795-92AD-32F67C5F9E35}">
      <dgm:prSet/>
      <dgm:spPr/>
      <dgm:t>
        <a:bodyPr/>
        <a:lstStyle/>
        <a:p>
          <a:endParaRPr lang="en-US" sz="1600"/>
        </a:p>
      </dgm:t>
    </dgm:pt>
    <dgm:pt modelId="{3AA93514-F680-4363-987D-4150B3F75080}">
      <dgm:prSet phldrT="[Text]" custT="1"/>
      <dgm:spPr/>
      <dgm:t>
        <a:bodyPr/>
        <a:lstStyle/>
        <a:p>
          <a:r>
            <a:rPr lang="en-US" sz="1600" dirty="0"/>
            <a:t>Handover to human executive only for the cases that cannot be handled by Bots</a:t>
          </a:r>
        </a:p>
      </dgm:t>
    </dgm:pt>
    <dgm:pt modelId="{7269ADCB-C0CC-4EAA-8835-62475FF69E7D}" type="parTrans" cxnId="{94D2F039-9FA9-4EB7-BAF6-4C834124576F}">
      <dgm:prSet/>
      <dgm:spPr/>
      <dgm:t>
        <a:bodyPr/>
        <a:lstStyle/>
        <a:p>
          <a:endParaRPr lang="en-US" sz="1600"/>
        </a:p>
      </dgm:t>
    </dgm:pt>
    <dgm:pt modelId="{C9A3492F-08CF-4B4E-AD0F-6E61ED78D4C6}" type="sibTrans" cxnId="{94D2F039-9FA9-4EB7-BAF6-4C834124576F}">
      <dgm:prSet/>
      <dgm:spPr/>
      <dgm:t>
        <a:bodyPr/>
        <a:lstStyle/>
        <a:p>
          <a:endParaRPr lang="en-US" sz="16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p>
          <a:endParaRPr lang="en-US"/>
        </a:p>
      </dgm:t>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t>
        <a:body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p>
          <a:endParaRPr lang="en-US"/>
        </a:p>
      </dgm:t>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p>
          <a:endParaRPr lang="en-US"/>
        </a:p>
      </dgm:t>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t>
        <a:body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p>
          <a:endParaRPr lang="en-US"/>
        </a:p>
      </dgm:t>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p>
          <a:endParaRPr lang="en-US"/>
        </a:p>
      </dgm:t>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t>
        <a:body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p>
          <a:endParaRPr lang="en-US"/>
        </a:p>
      </dgm:t>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p>
          <a:endParaRPr lang="en-US"/>
        </a:p>
      </dgm:t>
    </dgm:pt>
  </dgm:ptLst>
  <dgm:cxnLst>
    <dgm:cxn modelId="{46F92E57-5F35-4309-B57E-A1072C4C0531}" srcId="{AC945453-6365-4002-9E72-9F93C991F943}" destId="{5BBE5D6A-91EE-44F2-9BA5-6593662B357D}" srcOrd="0" destOrd="0" parTransId="{922ED950-535F-4732-BA76-26F93A847C91}" sibTransId="{C81E5B3A-F838-4D28-B8E6-42FDB3D5C01F}"/>
    <dgm:cxn modelId="{F25BE2DD-CD21-4130-B58C-2B7A0F2AAF10}" type="presOf" srcId="{BA9A46C0-79E9-4FC5-B19A-2C94BF4379E5}" destId="{5899E778-619C-4DC0-B6E7-5113AFE31478}" srcOrd="0" destOrd="1" presId="urn:microsoft.com/office/officeart/2005/8/layout/list1"/>
    <dgm:cxn modelId="{94D2F039-9FA9-4EB7-BAF6-4C834124576F}" srcId="{AD2E1675-E274-4C57-BB18-5B207592A974}" destId="{3AA93514-F680-4363-987D-4150B3F75080}" srcOrd="2" destOrd="0" parTransId="{7269ADCB-C0CC-4EAA-8835-62475FF69E7D}" sibTransId="{C9A3492F-08CF-4B4E-AD0F-6E61ED78D4C6}"/>
    <dgm:cxn modelId="{7A6D19A8-E410-4FE1-B7A5-D2EFD4BBD986}" srcId="{5BBE5D6A-91EE-44F2-9BA5-6593662B357D}" destId="{B88114F9-FD7D-4F17-98BE-F73905E87176}" srcOrd="0" destOrd="0" parTransId="{1CD02C6D-489D-4DED-8F8E-3686E8FBA619}" sibTransId="{E03EF750-10A3-4359-AED0-6BDCC50BF76F}"/>
    <dgm:cxn modelId="{C298A071-3190-4B6C-818F-B993705FCA50}" srcId="{AC945453-6365-4002-9E72-9F93C991F943}" destId="{3C93E9B3-FA55-477B-A0E4-4398FC3315DA}" srcOrd="2" destOrd="0" parTransId="{2AA65D93-F6EF-44B6-ADB4-A4FBC1CE2277}" sibTransId="{0E763E3C-1F8B-4E18-9745-B85A431CAA36}"/>
    <dgm:cxn modelId="{21B73E0C-4B4B-4795-92AD-32F67C5F9E35}" srcId="{AD2E1675-E274-4C57-BB18-5B207592A974}" destId="{122B9013-0C28-48E9-8C17-46EF376DC322}" srcOrd="1" destOrd="0" parTransId="{1D70FEB3-0867-4C41-9769-A3ED0E896CC8}" sibTransId="{FBE8AB0B-A7CC-4870-8FF5-39DB3C4A538E}"/>
    <dgm:cxn modelId="{274067C0-B5BE-4447-9BA2-40E0540698FC}" type="presOf" srcId="{3AA93514-F680-4363-987D-4150B3F75080}" destId="{622692A4-9C09-4047-9094-EA7C3E2E688F}" srcOrd="0" destOrd="2" presId="urn:microsoft.com/office/officeart/2005/8/layout/list1"/>
    <dgm:cxn modelId="{8B48AEA0-A32B-4864-9AB8-DE7EA76C5EA1}" type="presOf" srcId="{5BBE5D6A-91EE-44F2-9BA5-6593662B357D}" destId="{5A5555C2-3B5D-4D71-8575-C2290BF34A4D}" srcOrd="0" destOrd="0" presId="urn:microsoft.com/office/officeart/2005/8/layout/list1"/>
    <dgm:cxn modelId="{8DF5FFCD-E568-444B-AA3B-C94909E447EC}" type="presOf" srcId="{B88114F9-FD7D-4F17-98BE-F73905E87176}" destId="{5899E778-619C-4DC0-B6E7-5113AFE31478}" srcOrd="0" destOrd="0" presId="urn:microsoft.com/office/officeart/2005/8/layout/list1"/>
    <dgm:cxn modelId="{49285538-673C-43F3-ACB4-373F5E20B83E}" type="presOf" srcId="{3C93E9B3-FA55-477B-A0E4-4398FC3315DA}" destId="{08B195DD-52E7-474F-8F00-E74AB9B79BE3}" srcOrd="1" destOrd="0" presId="urn:microsoft.com/office/officeart/2005/8/layout/list1"/>
    <dgm:cxn modelId="{643FDCEB-9422-448E-BF42-5C9655A1FBDF}" type="presOf" srcId="{5BBE5D6A-91EE-44F2-9BA5-6593662B357D}" destId="{6D294D8D-C529-415C-A8E1-F8EDDE5306AB}" srcOrd="1" destOrd="0" presId="urn:microsoft.com/office/officeart/2005/8/layout/list1"/>
    <dgm:cxn modelId="{D57B4CE4-8658-4C3D-A2E7-0C8088C809D8}" type="presOf" srcId="{AD2E1675-E274-4C57-BB18-5B207592A974}" destId="{15278F55-1F5B-4B4A-B481-D0D53D86D2C4}" srcOrd="0" destOrd="0" presId="urn:microsoft.com/office/officeart/2005/8/layout/list1"/>
    <dgm:cxn modelId="{A248D14C-75A0-487C-9720-FD47BBC1A3CA}" type="presOf" srcId="{77C47B16-8DB0-4725-8B87-CC8123949086}" destId="{622692A4-9C09-4047-9094-EA7C3E2E688F}" srcOrd="0" destOrd="0" presId="urn:microsoft.com/office/officeart/2005/8/layout/list1"/>
    <dgm:cxn modelId="{299B2CA8-115A-49BC-8EDD-F32338485C19}" type="presOf" srcId="{57DC3C60-3A40-4B24-8786-AFAC15670D09}" destId="{4CA70BB3-3038-404D-81BD-AFD678D6B96B}" srcOrd="0" destOrd="0" presId="urn:microsoft.com/office/officeart/2005/8/layout/list1"/>
    <dgm:cxn modelId="{3E25EF51-FD40-4A36-A0F7-312695F66C77}" type="presOf" srcId="{122B9013-0C28-48E9-8C17-46EF376DC322}" destId="{622692A4-9C09-4047-9094-EA7C3E2E688F}" srcOrd="0" destOrd="1" presId="urn:microsoft.com/office/officeart/2005/8/layout/list1"/>
    <dgm:cxn modelId="{FE967492-1BE8-49DB-80FD-445502F1E395}" srcId="{AD2E1675-E274-4C57-BB18-5B207592A974}" destId="{77C47B16-8DB0-4725-8B87-CC8123949086}" srcOrd="0" destOrd="0" parTransId="{A678AFCE-81EB-45FD-B904-2A9C2B2B4174}" sibTransId="{E7546D0E-80BB-4ACF-ACD1-D7B522B9C038}"/>
    <dgm:cxn modelId="{4FE041F4-2CED-4016-9628-A6222FBDB304}" type="presOf" srcId="{3C93E9B3-FA55-477B-A0E4-4398FC3315DA}" destId="{DDB03CF2-DB02-4F2B-8948-FBB035366E69}" srcOrd="0" destOrd="0" presId="urn:microsoft.com/office/officeart/2005/8/layout/list1"/>
    <dgm:cxn modelId="{FB42BD5D-8E97-406D-A127-1084CB03FC60}" type="presOf" srcId="{AD2E1675-E274-4C57-BB18-5B207592A974}" destId="{7907402A-4455-4901-BD2F-F544378B6C2E}" srcOrd="1" destOrd="0" presId="urn:microsoft.com/office/officeart/2005/8/layout/list1"/>
    <dgm:cxn modelId="{FA84127D-6FB8-44B3-916B-AACAE43C6351}" type="presOf" srcId="{AC945453-6365-4002-9E72-9F93C991F943}" destId="{D7B30110-E531-4790-A404-2A72F66E4035}" srcOrd="0" destOrd="0" presId="urn:microsoft.com/office/officeart/2005/8/layout/list1"/>
    <dgm:cxn modelId="{0D92380E-6D58-425D-A199-F73CCEE75154}" srcId="{AC945453-6365-4002-9E72-9F93C991F943}" destId="{AD2E1675-E274-4C57-BB18-5B207592A974}" srcOrd="1" destOrd="0" parTransId="{B45E8194-A96F-484C-91DA-F1A1A0CD4697}" sibTransId="{A46F1FA7-DCED-48A9-9CFD-EF5668651FB1}"/>
    <dgm:cxn modelId="{F0BA983A-65F4-467E-89BA-823334A03B1C}" srcId="{5BBE5D6A-91EE-44F2-9BA5-6593662B357D}" destId="{BA9A46C0-79E9-4FC5-B19A-2C94BF4379E5}" srcOrd="1" destOrd="0" parTransId="{E341F856-8850-495C-9DB2-5E0075FFCD3B}" sibTransId="{4114C9AB-6A1B-4781-9178-24823F0DDAD3}"/>
    <dgm:cxn modelId="{B8614D4C-D3A1-450F-B0B6-9CC9CAF230FD}" srcId="{3C93E9B3-FA55-477B-A0E4-4398FC3315DA}" destId="{57DC3C60-3A40-4B24-8786-AFAC15670D09}" srcOrd="0" destOrd="0" parTransId="{0BCC73CA-961B-4CF5-B2D1-895526EA9ACA}" sibTransId="{43CDA33B-9C1D-4C28-9456-7C0EB7F6668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600" dirty="0"/>
            <a:t>Problem Statement</a:t>
          </a:r>
        </a:p>
      </dgm:t>
    </dgm:pt>
    <dgm:pt modelId="{922ED950-535F-4732-BA76-26F93A847C91}" type="parTrans" cxnId="{46F92E57-5F35-4309-B57E-A1072C4C0531}">
      <dgm:prSet/>
      <dgm:spPr/>
      <dgm:t>
        <a:bodyPr/>
        <a:lstStyle/>
        <a:p>
          <a:endParaRPr lang="en-US" sz="500"/>
        </a:p>
      </dgm:t>
    </dgm:pt>
    <dgm:pt modelId="{C81E5B3A-F838-4D28-B8E6-42FDB3D5C01F}" type="sibTrans" cxnId="{46F92E57-5F35-4309-B57E-A1072C4C0531}">
      <dgm:prSet/>
      <dgm:spPr/>
      <dgm:t>
        <a:bodyPr/>
        <a:lstStyle/>
        <a:p>
          <a:endParaRPr lang="en-US" sz="500"/>
        </a:p>
      </dgm:t>
    </dgm:pt>
    <dgm:pt modelId="{AD2E1675-E274-4C57-BB18-5B207592A974}">
      <dgm:prSet phldrT="[Text]" custT="1"/>
      <dgm:spPr/>
      <dgm:t>
        <a:bodyPr/>
        <a:lstStyle/>
        <a:p>
          <a:r>
            <a:rPr lang="en-US" sz="1600" dirty="0"/>
            <a:t>Solution Approach</a:t>
          </a:r>
        </a:p>
      </dgm:t>
    </dgm:pt>
    <dgm:pt modelId="{B45E8194-A96F-484C-91DA-F1A1A0CD4697}" type="parTrans" cxnId="{0D92380E-6D58-425D-A199-F73CCEE75154}">
      <dgm:prSet/>
      <dgm:spPr/>
      <dgm:t>
        <a:bodyPr/>
        <a:lstStyle/>
        <a:p>
          <a:endParaRPr lang="en-US" sz="500"/>
        </a:p>
      </dgm:t>
    </dgm:pt>
    <dgm:pt modelId="{A46F1FA7-DCED-48A9-9CFD-EF5668651FB1}" type="sibTrans" cxnId="{0D92380E-6D58-425D-A199-F73CCEE75154}">
      <dgm:prSet/>
      <dgm:spPr/>
      <dgm:t>
        <a:bodyPr/>
        <a:lstStyle/>
        <a:p>
          <a:endParaRPr lang="en-US" sz="500"/>
        </a:p>
      </dgm:t>
    </dgm:pt>
    <dgm:pt modelId="{3C93E9B3-FA55-477B-A0E4-4398FC3315DA}">
      <dgm:prSet phldrT="[Text]" custT="1"/>
      <dgm:spPr/>
      <dgm:t>
        <a:bodyPr/>
        <a:lstStyle/>
        <a:p>
          <a:r>
            <a:rPr lang="en-US" sz="1600" dirty="0"/>
            <a:t>Solution Benefits</a:t>
          </a:r>
        </a:p>
      </dgm:t>
    </dgm:pt>
    <dgm:pt modelId="{2AA65D93-F6EF-44B6-ADB4-A4FBC1CE2277}" type="parTrans" cxnId="{C298A071-3190-4B6C-818F-B993705FCA50}">
      <dgm:prSet/>
      <dgm:spPr/>
      <dgm:t>
        <a:bodyPr/>
        <a:lstStyle/>
        <a:p>
          <a:endParaRPr lang="en-US" sz="500"/>
        </a:p>
      </dgm:t>
    </dgm:pt>
    <dgm:pt modelId="{0E763E3C-1F8B-4E18-9745-B85A431CAA36}" type="sibTrans" cxnId="{C298A071-3190-4B6C-818F-B993705FCA50}">
      <dgm:prSet/>
      <dgm:spPr/>
      <dgm:t>
        <a:bodyPr/>
        <a:lstStyle/>
        <a:p>
          <a:endParaRPr lang="en-US" sz="500"/>
        </a:p>
      </dgm:t>
    </dgm:pt>
    <dgm:pt modelId="{412A98BF-DE30-4A57-B70C-CD28E4F64181}">
      <dgm:prSet phldrT="[Text]" custT="1"/>
      <dgm:spPr/>
      <dgm:t>
        <a:bodyPr/>
        <a:lstStyle/>
        <a:p>
          <a:r>
            <a:rPr lang="en-US" sz="1600" dirty="0"/>
            <a:t>Longer and error prone process for Contract Review and Due Diligence</a:t>
          </a:r>
        </a:p>
      </dgm:t>
    </dgm:pt>
    <dgm:pt modelId="{8580E315-97B5-4B32-9954-0C93C6CFD522}" type="parTrans" cxnId="{A995B1E8-4140-4E9F-8D9B-1DEC1C274A5B}">
      <dgm:prSet/>
      <dgm:spPr/>
      <dgm:t>
        <a:bodyPr/>
        <a:lstStyle/>
        <a:p>
          <a:endParaRPr lang="en-US" sz="1050"/>
        </a:p>
      </dgm:t>
    </dgm:pt>
    <dgm:pt modelId="{99FC6F07-5812-4BAD-B0CE-20B769E23C75}" type="sibTrans" cxnId="{A995B1E8-4140-4E9F-8D9B-1DEC1C274A5B}">
      <dgm:prSet/>
      <dgm:spPr/>
      <dgm:t>
        <a:bodyPr/>
        <a:lstStyle/>
        <a:p>
          <a:endParaRPr lang="en-US" sz="1050"/>
        </a:p>
      </dgm:t>
    </dgm:pt>
    <dgm:pt modelId="{77C47B16-8DB0-4725-8B87-CC8123949086}">
      <dgm:prSet phldrT="[Text]" custT="1"/>
      <dgm:spPr/>
      <dgm:t>
        <a:bodyPr/>
        <a:lstStyle/>
        <a:p>
          <a:r>
            <a:rPr lang="en-US" sz="1600" dirty="0"/>
            <a:t>Using LegalTech, an AI-based solution. Two categories of solutions:</a:t>
          </a:r>
        </a:p>
      </dgm:t>
    </dgm:pt>
    <dgm:pt modelId="{A678AFCE-81EB-45FD-B904-2A9C2B2B4174}" type="parTrans" cxnId="{FE967492-1BE8-49DB-80FD-445502F1E395}">
      <dgm:prSet/>
      <dgm:spPr/>
      <dgm:t>
        <a:bodyPr/>
        <a:lstStyle/>
        <a:p>
          <a:endParaRPr lang="en-US" sz="1050"/>
        </a:p>
      </dgm:t>
    </dgm:pt>
    <dgm:pt modelId="{E7546D0E-80BB-4ACF-ACD1-D7B522B9C038}" type="sibTrans" cxnId="{FE967492-1BE8-49DB-80FD-445502F1E395}">
      <dgm:prSet/>
      <dgm:spPr/>
      <dgm:t>
        <a:bodyPr/>
        <a:lstStyle/>
        <a:p>
          <a:endParaRPr lang="en-US" sz="1050"/>
        </a:p>
      </dgm:t>
    </dgm:pt>
    <dgm:pt modelId="{0A8D91CB-BC30-44D0-84EC-BE4A4907BB2A}">
      <dgm:prSet phldrT="[Text]" custT="1"/>
      <dgm:spPr/>
      <dgm:t>
        <a:bodyPr/>
        <a:lstStyle/>
        <a:p>
          <a:r>
            <a:rPr lang="en-US" sz="1600" dirty="0"/>
            <a:t>Systems that apply predetermined rules</a:t>
          </a:r>
        </a:p>
      </dgm:t>
    </dgm:pt>
    <dgm:pt modelId="{19245B82-9636-426A-9CE7-D094BB8CABED}" type="parTrans" cxnId="{88DEAE76-C114-4FD8-8011-1C62B6FAA8D8}">
      <dgm:prSet/>
      <dgm:spPr/>
      <dgm:t>
        <a:bodyPr/>
        <a:lstStyle/>
        <a:p>
          <a:endParaRPr lang="en-US" sz="1050"/>
        </a:p>
      </dgm:t>
    </dgm:pt>
    <dgm:pt modelId="{0CCE6B6B-68B5-403A-B06E-FAF91E6CC16A}" type="sibTrans" cxnId="{88DEAE76-C114-4FD8-8011-1C62B6FAA8D8}">
      <dgm:prSet/>
      <dgm:spPr/>
      <dgm:t>
        <a:bodyPr/>
        <a:lstStyle/>
        <a:p>
          <a:endParaRPr lang="en-US" sz="1050"/>
        </a:p>
      </dgm:t>
    </dgm:pt>
    <dgm:pt modelId="{57DC3C60-3A40-4B24-8786-AFAC15670D09}">
      <dgm:prSet phldrT="[Text]" custT="1"/>
      <dgm:spPr/>
      <dgm:t>
        <a:bodyPr/>
        <a:lstStyle/>
        <a:p>
          <a:r>
            <a:rPr lang="en-US" sz="1600" dirty="0"/>
            <a:t>Less overhead costs of Business</a:t>
          </a:r>
        </a:p>
      </dgm:t>
    </dgm:pt>
    <dgm:pt modelId="{0BCC73CA-961B-4CF5-B2D1-895526EA9ACA}" type="parTrans" cxnId="{B8614D4C-D3A1-450F-B0B6-9CC9CAF230FD}">
      <dgm:prSet/>
      <dgm:spPr/>
      <dgm:t>
        <a:bodyPr/>
        <a:lstStyle/>
        <a:p>
          <a:endParaRPr lang="en-US" sz="1050"/>
        </a:p>
      </dgm:t>
    </dgm:pt>
    <dgm:pt modelId="{43CDA33B-9C1D-4C28-9456-7C0EB7F66681}" type="sibTrans" cxnId="{B8614D4C-D3A1-450F-B0B6-9CC9CAF230FD}">
      <dgm:prSet/>
      <dgm:spPr/>
      <dgm:t>
        <a:bodyPr/>
        <a:lstStyle/>
        <a:p>
          <a:endParaRPr lang="en-US" sz="1050"/>
        </a:p>
      </dgm:t>
    </dgm:pt>
    <dgm:pt modelId="{D4E1759F-90B9-49D5-BAEB-D9BACF44F9ED}">
      <dgm:prSet phldrT="[Text]" custT="1"/>
      <dgm:spPr/>
      <dgm:t>
        <a:bodyPr/>
        <a:lstStyle/>
        <a:p>
          <a:r>
            <a:rPr lang="en-US" sz="1600" dirty="0"/>
            <a:t>Requirement of Legal experts and a significantly large Legal Team</a:t>
          </a:r>
        </a:p>
      </dgm:t>
    </dgm:pt>
    <dgm:pt modelId="{2B06AF50-64A1-4520-9149-409511D32ECF}" type="parTrans" cxnId="{4E9E8794-2BF6-4A32-9BC5-0CCDB30D9697}">
      <dgm:prSet/>
      <dgm:spPr/>
      <dgm:t>
        <a:bodyPr/>
        <a:lstStyle/>
        <a:p>
          <a:endParaRPr lang="en-US" sz="1400"/>
        </a:p>
      </dgm:t>
    </dgm:pt>
    <dgm:pt modelId="{213597A2-56DC-49FA-8251-768C33517760}" type="sibTrans" cxnId="{4E9E8794-2BF6-4A32-9BC5-0CCDB30D9697}">
      <dgm:prSet/>
      <dgm:spPr/>
      <dgm:t>
        <a:bodyPr/>
        <a:lstStyle/>
        <a:p>
          <a:endParaRPr lang="en-US" sz="1400"/>
        </a:p>
      </dgm:t>
    </dgm:pt>
    <dgm:pt modelId="{77F3B441-C463-4DDE-B663-C9515160A391}">
      <dgm:prSet phldrT="[Text]" custT="1"/>
      <dgm:spPr/>
      <dgm:t>
        <a:bodyPr/>
        <a:lstStyle/>
        <a:p>
          <a:r>
            <a:rPr lang="en-US" sz="1600" dirty="0"/>
            <a:t>Systems that learn by training themselves</a:t>
          </a:r>
        </a:p>
      </dgm:t>
    </dgm:pt>
    <dgm:pt modelId="{293B34AA-02BB-4E6B-8EFB-54EE215CC2A6}" type="parTrans" cxnId="{BD73E661-8633-4DF5-BD9E-F9C8D15B8885}">
      <dgm:prSet/>
      <dgm:spPr/>
      <dgm:t>
        <a:bodyPr/>
        <a:lstStyle/>
        <a:p>
          <a:endParaRPr lang="en-US" sz="1400"/>
        </a:p>
      </dgm:t>
    </dgm:pt>
    <dgm:pt modelId="{0B671E2B-32F0-46AB-8FB9-0371B892B02C}" type="sibTrans" cxnId="{BD73E661-8633-4DF5-BD9E-F9C8D15B8885}">
      <dgm:prSet/>
      <dgm:spPr/>
      <dgm:t>
        <a:bodyPr/>
        <a:lstStyle/>
        <a:p>
          <a:endParaRPr lang="en-US" sz="1400"/>
        </a:p>
      </dgm:t>
    </dgm:pt>
    <dgm:pt modelId="{BB3D3E6B-E311-443C-9C97-91AB7BE41C45}">
      <dgm:prSet phldrT="[Text]" custT="1"/>
      <dgm:spPr/>
      <dgm:t>
        <a:bodyPr/>
        <a:lstStyle/>
        <a:p>
          <a:r>
            <a:rPr lang="en-US" sz="1600" dirty="0"/>
            <a:t>Faster contract processing time</a:t>
          </a:r>
        </a:p>
      </dgm:t>
    </dgm:pt>
    <dgm:pt modelId="{DF9927AE-EC15-4610-9E03-9F2C15BF7796}" type="parTrans" cxnId="{5D64EB92-6DFC-483C-95CA-695334EBD951}">
      <dgm:prSet/>
      <dgm:spPr/>
      <dgm:t>
        <a:bodyPr/>
        <a:lstStyle/>
        <a:p>
          <a:endParaRPr lang="en-US" sz="1400"/>
        </a:p>
      </dgm:t>
    </dgm:pt>
    <dgm:pt modelId="{036AAC3B-1718-4335-844B-EC23BE519DA8}" type="sibTrans" cxnId="{5D64EB92-6DFC-483C-95CA-695334EBD951}">
      <dgm:prSet/>
      <dgm:spPr/>
      <dgm:t>
        <a:bodyPr/>
        <a:lstStyle/>
        <a:p>
          <a:endParaRPr lang="en-US" sz="14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p>
          <a:endParaRPr lang="en-US"/>
        </a:p>
      </dgm:t>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t>
        <a:body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p>
          <a:endParaRPr lang="en-US"/>
        </a:p>
      </dgm:t>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p>
          <a:endParaRPr lang="en-US"/>
        </a:p>
      </dgm:t>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t>
        <a:body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p>
          <a:endParaRPr lang="en-US"/>
        </a:p>
      </dgm:t>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p>
          <a:endParaRPr lang="en-US"/>
        </a:p>
      </dgm:t>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t>
        <a:body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p>
          <a:endParaRPr lang="en-US"/>
        </a:p>
      </dgm:t>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p>
          <a:endParaRPr lang="en-US"/>
        </a:p>
      </dgm:t>
    </dgm:pt>
  </dgm:ptLst>
  <dgm:cxnLst>
    <dgm:cxn modelId="{88DEAE76-C114-4FD8-8011-1C62B6FAA8D8}" srcId="{77C47B16-8DB0-4725-8B87-CC8123949086}" destId="{0A8D91CB-BC30-44D0-84EC-BE4A4907BB2A}" srcOrd="0" destOrd="0" parTransId="{19245B82-9636-426A-9CE7-D094BB8CABED}" sibTransId="{0CCE6B6B-68B5-403A-B06E-FAF91E6CC16A}"/>
    <dgm:cxn modelId="{46F92E57-5F35-4309-B57E-A1072C4C0531}" srcId="{AC945453-6365-4002-9E72-9F93C991F943}" destId="{5BBE5D6A-91EE-44F2-9BA5-6593662B357D}" srcOrd="0" destOrd="0" parTransId="{922ED950-535F-4732-BA76-26F93A847C91}" sibTransId="{C81E5B3A-F838-4D28-B8E6-42FDB3D5C01F}"/>
    <dgm:cxn modelId="{03DD048B-5E1B-45C4-8017-C945F4923514}" type="presOf" srcId="{0A8D91CB-BC30-44D0-84EC-BE4A4907BB2A}" destId="{622692A4-9C09-4047-9094-EA7C3E2E688F}" srcOrd="0" destOrd="1" presId="urn:microsoft.com/office/officeart/2005/8/layout/list1"/>
    <dgm:cxn modelId="{BD73E661-8633-4DF5-BD9E-F9C8D15B8885}" srcId="{77C47B16-8DB0-4725-8B87-CC8123949086}" destId="{77F3B441-C463-4DDE-B663-C9515160A391}" srcOrd="1" destOrd="0" parTransId="{293B34AA-02BB-4E6B-8EFB-54EE215CC2A6}" sibTransId="{0B671E2B-32F0-46AB-8FB9-0371B892B02C}"/>
    <dgm:cxn modelId="{C298A071-3190-4B6C-818F-B993705FCA50}" srcId="{AC945453-6365-4002-9E72-9F93C991F943}" destId="{3C93E9B3-FA55-477B-A0E4-4398FC3315DA}" srcOrd="2" destOrd="0" parTransId="{2AA65D93-F6EF-44B6-ADB4-A4FBC1CE2277}" sibTransId="{0E763E3C-1F8B-4E18-9745-B85A431CAA36}"/>
    <dgm:cxn modelId="{D969ED52-4100-49CD-898C-125E9E34A0C7}" type="presOf" srcId="{412A98BF-DE30-4A57-B70C-CD28E4F64181}" destId="{5899E778-619C-4DC0-B6E7-5113AFE31478}" srcOrd="0" destOrd="0" presId="urn:microsoft.com/office/officeart/2005/8/layout/list1"/>
    <dgm:cxn modelId="{4E9E8794-2BF6-4A32-9BC5-0CCDB30D9697}" srcId="{5BBE5D6A-91EE-44F2-9BA5-6593662B357D}" destId="{D4E1759F-90B9-49D5-BAEB-D9BACF44F9ED}" srcOrd="1" destOrd="0" parTransId="{2B06AF50-64A1-4520-9149-409511D32ECF}" sibTransId="{213597A2-56DC-49FA-8251-768C33517760}"/>
    <dgm:cxn modelId="{8B48AEA0-A32B-4864-9AB8-DE7EA76C5EA1}" type="presOf" srcId="{5BBE5D6A-91EE-44F2-9BA5-6593662B357D}" destId="{5A5555C2-3B5D-4D71-8575-C2290BF34A4D}" srcOrd="0" destOrd="0" presId="urn:microsoft.com/office/officeart/2005/8/layout/list1"/>
    <dgm:cxn modelId="{5D64EB92-6DFC-483C-95CA-695334EBD951}" srcId="{3C93E9B3-FA55-477B-A0E4-4398FC3315DA}" destId="{BB3D3E6B-E311-443C-9C97-91AB7BE41C45}" srcOrd="1" destOrd="0" parTransId="{DF9927AE-EC15-4610-9E03-9F2C15BF7796}" sibTransId="{036AAC3B-1718-4335-844B-EC23BE519DA8}"/>
    <dgm:cxn modelId="{49285538-673C-43F3-ACB4-373F5E20B83E}" type="presOf" srcId="{3C93E9B3-FA55-477B-A0E4-4398FC3315DA}" destId="{08B195DD-52E7-474F-8F00-E74AB9B79BE3}" srcOrd="1" destOrd="0" presId="urn:microsoft.com/office/officeart/2005/8/layout/list1"/>
    <dgm:cxn modelId="{643FDCEB-9422-448E-BF42-5C9655A1FBDF}" type="presOf" srcId="{5BBE5D6A-91EE-44F2-9BA5-6593662B357D}" destId="{6D294D8D-C529-415C-A8E1-F8EDDE5306AB}" srcOrd="1" destOrd="0" presId="urn:microsoft.com/office/officeart/2005/8/layout/list1"/>
    <dgm:cxn modelId="{A995B1E8-4140-4E9F-8D9B-1DEC1C274A5B}" srcId="{5BBE5D6A-91EE-44F2-9BA5-6593662B357D}" destId="{412A98BF-DE30-4A57-B70C-CD28E4F64181}" srcOrd="0" destOrd="0" parTransId="{8580E315-97B5-4B32-9954-0C93C6CFD522}" sibTransId="{99FC6F07-5812-4BAD-B0CE-20B769E23C75}"/>
    <dgm:cxn modelId="{D57B4CE4-8658-4C3D-A2E7-0C8088C809D8}" type="presOf" srcId="{AD2E1675-E274-4C57-BB18-5B207592A974}" destId="{15278F55-1F5B-4B4A-B481-D0D53D86D2C4}" srcOrd="0" destOrd="0" presId="urn:microsoft.com/office/officeart/2005/8/layout/list1"/>
    <dgm:cxn modelId="{A248D14C-75A0-487C-9720-FD47BBC1A3CA}" type="presOf" srcId="{77C47B16-8DB0-4725-8B87-CC8123949086}" destId="{622692A4-9C09-4047-9094-EA7C3E2E688F}" srcOrd="0" destOrd="0" presId="urn:microsoft.com/office/officeart/2005/8/layout/list1"/>
    <dgm:cxn modelId="{29AA826B-5D8E-4EDE-84AB-611B36CFCBCD}" type="presOf" srcId="{77F3B441-C463-4DDE-B663-C9515160A391}" destId="{622692A4-9C09-4047-9094-EA7C3E2E688F}" srcOrd="0" destOrd="2" presId="urn:microsoft.com/office/officeart/2005/8/layout/list1"/>
    <dgm:cxn modelId="{299B2CA8-115A-49BC-8EDD-F32338485C19}" type="presOf" srcId="{57DC3C60-3A40-4B24-8786-AFAC15670D09}" destId="{4CA70BB3-3038-404D-81BD-AFD678D6B96B}" srcOrd="0" destOrd="0" presId="urn:microsoft.com/office/officeart/2005/8/layout/list1"/>
    <dgm:cxn modelId="{1B011978-E0E4-4EE0-8BF5-54B3F909609C}" type="presOf" srcId="{BB3D3E6B-E311-443C-9C97-91AB7BE41C45}" destId="{4CA70BB3-3038-404D-81BD-AFD678D6B96B}" srcOrd="0" destOrd="1" presId="urn:microsoft.com/office/officeart/2005/8/layout/list1"/>
    <dgm:cxn modelId="{FE967492-1BE8-49DB-80FD-445502F1E395}" srcId="{AD2E1675-E274-4C57-BB18-5B207592A974}" destId="{77C47B16-8DB0-4725-8B87-CC8123949086}" srcOrd="0" destOrd="0" parTransId="{A678AFCE-81EB-45FD-B904-2A9C2B2B4174}" sibTransId="{E7546D0E-80BB-4ACF-ACD1-D7B522B9C038}"/>
    <dgm:cxn modelId="{25768E8C-8815-4F66-A231-FE28F4E2C792}" type="presOf" srcId="{D4E1759F-90B9-49D5-BAEB-D9BACF44F9ED}" destId="{5899E778-619C-4DC0-B6E7-5113AFE31478}" srcOrd="0" destOrd="1" presId="urn:microsoft.com/office/officeart/2005/8/layout/list1"/>
    <dgm:cxn modelId="{4FE041F4-2CED-4016-9628-A6222FBDB304}" type="presOf" srcId="{3C93E9B3-FA55-477B-A0E4-4398FC3315DA}" destId="{DDB03CF2-DB02-4F2B-8948-FBB035366E69}" srcOrd="0" destOrd="0" presId="urn:microsoft.com/office/officeart/2005/8/layout/list1"/>
    <dgm:cxn modelId="{FB42BD5D-8E97-406D-A127-1084CB03FC60}" type="presOf" srcId="{AD2E1675-E274-4C57-BB18-5B207592A974}" destId="{7907402A-4455-4901-BD2F-F544378B6C2E}" srcOrd="1" destOrd="0" presId="urn:microsoft.com/office/officeart/2005/8/layout/list1"/>
    <dgm:cxn modelId="{FA84127D-6FB8-44B3-916B-AACAE43C6351}" type="presOf" srcId="{AC945453-6365-4002-9E72-9F93C991F943}" destId="{D7B30110-E531-4790-A404-2A72F66E4035}" srcOrd="0" destOrd="0" presId="urn:microsoft.com/office/officeart/2005/8/layout/list1"/>
    <dgm:cxn modelId="{0D92380E-6D58-425D-A199-F73CCEE75154}" srcId="{AC945453-6365-4002-9E72-9F93C991F943}" destId="{AD2E1675-E274-4C57-BB18-5B207592A974}" srcOrd="1" destOrd="0" parTransId="{B45E8194-A96F-484C-91DA-F1A1A0CD4697}" sibTransId="{A46F1FA7-DCED-48A9-9CFD-EF5668651FB1}"/>
    <dgm:cxn modelId="{B8614D4C-D3A1-450F-B0B6-9CC9CAF230FD}" srcId="{3C93E9B3-FA55-477B-A0E4-4398FC3315DA}" destId="{57DC3C60-3A40-4B24-8786-AFAC15670D09}" srcOrd="0" destOrd="0" parTransId="{0BCC73CA-961B-4CF5-B2D1-895526EA9ACA}" sibTransId="{43CDA33B-9C1D-4C28-9456-7C0EB7F6668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400" dirty="0"/>
            <a:t>Problem Statement</a:t>
          </a:r>
        </a:p>
      </dgm:t>
    </dgm:pt>
    <dgm:pt modelId="{922ED950-535F-4732-BA76-26F93A847C91}" type="parTrans" cxnId="{46F92E57-5F35-4309-B57E-A1072C4C0531}">
      <dgm:prSet/>
      <dgm:spPr/>
      <dgm:t>
        <a:bodyPr/>
        <a:lstStyle/>
        <a:p>
          <a:endParaRPr lang="en-US" sz="400"/>
        </a:p>
      </dgm:t>
    </dgm:pt>
    <dgm:pt modelId="{C81E5B3A-F838-4D28-B8E6-42FDB3D5C01F}" type="sibTrans" cxnId="{46F92E57-5F35-4309-B57E-A1072C4C0531}">
      <dgm:prSet/>
      <dgm:spPr/>
      <dgm:t>
        <a:bodyPr/>
        <a:lstStyle/>
        <a:p>
          <a:endParaRPr lang="en-US" sz="400"/>
        </a:p>
      </dgm:t>
    </dgm:pt>
    <dgm:pt modelId="{AD2E1675-E274-4C57-BB18-5B207592A974}">
      <dgm:prSet phldrT="[Text]" custT="1"/>
      <dgm:spPr/>
      <dgm:t>
        <a:bodyPr/>
        <a:lstStyle/>
        <a:p>
          <a:r>
            <a:rPr lang="en-US" sz="1400" dirty="0"/>
            <a:t>Solution Approach</a:t>
          </a:r>
        </a:p>
      </dgm:t>
    </dgm:pt>
    <dgm:pt modelId="{B45E8194-A96F-484C-91DA-F1A1A0CD4697}" type="parTrans" cxnId="{0D92380E-6D58-425D-A199-F73CCEE75154}">
      <dgm:prSet/>
      <dgm:spPr/>
      <dgm:t>
        <a:bodyPr/>
        <a:lstStyle/>
        <a:p>
          <a:endParaRPr lang="en-US" sz="400"/>
        </a:p>
      </dgm:t>
    </dgm:pt>
    <dgm:pt modelId="{A46F1FA7-DCED-48A9-9CFD-EF5668651FB1}" type="sibTrans" cxnId="{0D92380E-6D58-425D-A199-F73CCEE75154}">
      <dgm:prSet/>
      <dgm:spPr/>
      <dgm:t>
        <a:bodyPr/>
        <a:lstStyle/>
        <a:p>
          <a:endParaRPr lang="en-US" sz="400"/>
        </a:p>
      </dgm:t>
    </dgm:pt>
    <dgm:pt modelId="{3C93E9B3-FA55-477B-A0E4-4398FC3315DA}">
      <dgm:prSet phldrT="[Text]" custT="1"/>
      <dgm:spPr/>
      <dgm:t>
        <a:bodyPr/>
        <a:lstStyle/>
        <a:p>
          <a:r>
            <a:rPr lang="en-US" sz="1400" dirty="0"/>
            <a:t>Solution Benefits</a:t>
          </a:r>
        </a:p>
      </dgm:t>
    </dgm:pt>
    <dgm:pt modelId="{2AA65D93-F6EF-44B6-ADB4-A4FBC1CE2277}" type="parTrans" cxnId="{C298A071-3190-4B6C-818F-B993705FCA50}">
      <dgm:prSet/>
      <dgm:spPr/>
      <dgm:t>
        <a:bodyPr/>
        <a:lstStyle/>
        <a:p>
          <a:endParaRPr lang="en-US" sz="400"/>
        </a:p>
      </dgm:t>
    </dgm:pt>
    <dgm:pt modelId="{0E763E3C-1F8B-4E18-9745-B85A431CAA36}" type="sibTrans" cxnId="{C298A071-3190-4B6C-818F-B993705FCA50}">
      <dgm:prSet/>
      <dgm:spPr/>
      <dgm:t>
        <a:bodyPr/>
        <a:lstStyle/>
        <a:p>
          <a:endParaRPr lang="en-US" sz="400"/>
        </a:p>
      </dgm:t>
    </dgm:pt>
    <dgm:pt modelId="{412A98BF-DE30-4A57-B70C-CD28E4F64181}">
      <dgm:prSet phldrT="[Text]" custT="1"/>
      <dgm:spPr/>
      <dgm:t>
        <a:bodyPr/>
        <a:lstStyle/>
        <a:p>
          <a:r>
            <a:rPr lang="en-US" sz="1400" dirty="0"/>
            <a:t>Stock market portfolio selection to maximize expected return, while minimizing risk</a:t>
          </a:r>
        </a:p>
      </dgm:t>
    </dgm:pt>
    <dgm:pt modelId="{8580E315-97B5-4B32-9954-0C93C6CFD522}" type="parTrans" cxnId="{A995B1E8-4140-4E9F-8D9B-1DEC1C274A5B}">
      <dgm:prSet/>
      <dgm:spPr/>
      <dgm:t>
        <a:bodyPr/>
        <a:lstStyle/>
        <a:p>
          <a:endParaRPr lang="en-US" sz="1000"/>
        </a:p>
      </dgm:t>
    </dgm:pt>
    <dgm:pt modelId="{99FC6F07-5812-4BAD-B0CE-20B769E23C75}" type="sibTrans" cxnId="{A995B1E8-4140-4E9F-8D9B-1DEC1C274A5B}">
      <dgm:prSet/>
      <dgm:spPr/>
      <dgm:t>
        <a:bodyPr/>
        <a:lstStyle/>
        <a:p>
          <a:endParaRPr lang="en-US" sz="1000"/>
        </a:p>
      </dgm:t>
    </dgm:pt>
    <dgm:pt modelId="{77C47B16-8DB0-4725-8B87-CC8123949086}">
      <dgm:prSet phldrT="[Text]" custT="1"/>
      <dgm:spPr/>
      <dgm:t>
        <a:bodyPr/>
        <a:lstStyle/>
        <a:p>
          <a:r>
            <a:rPr lang="en-US" sz="1400" dirty="0"/>
            <a:t>Implement Markowitz’s Modern Portfolio Theory:</a:t>
          </a:r>
        </a:p>
      </dgm:t>
    </dgm:pt>
    <dgm:pt modelId="{A678AFCE-81EB-45FD-B904-2A9C2B2B4174}" type="parTrans" cxnId="{FE967492-1BE8-49DB-80FD-445502F1E395}">
      <dgm:prSet/>
      <dgm:spPr/>
      <dgm:t>
        <a:bodyPr/>
        <a:lstStyle/>
        <a:p>
          <a:endParaRPr lang="en-US" sz="1000"/>
        </a:p>
      </dgm:t>
    </dgm:pt>
    <dgm:pt modelId="{E7546D0E-80BB-4ACF-ACD1-D7B522B9C038}" type="sibTrans" cxnId="{FE967492-1BE8-49DB-80FD-445502F1E395}">
      <dgm:prSet/>
      <dgm:spPr/>
      <dgm:t>
        <a:bodyPr/>
        <a:lstStyle/>
        <a:p>
          <a:endParaRPr lang="en-US" sz="1000"/>
        </a:p>
      </dgm:t>
    </dgm:pt>
    <dgm:pt modelId="{0A8D91CB-BC30-44D0-84EC-BE4A4907BB2A}">
      <dgm:prSet phldrT="[Text]" custT="1"/>
      <dgm:spPr/>
      <dgm:t>
        <a:bodyPr/>
        <a:lstStyle/>
        <a:p>
          <a:r>
            <a:rPr lang="en-US" sz="1400" dirty="0"/>
            <a:t>Stock Price prediction using Deep Learning models using </a:t>
          </a:r>
          <a:r>
            <a:rPr lang="en-US" sz="1400" dirty="0" err="1"/>
            <a:t>TensorFlow</a:t>
          </a:r>
          <a:endParaRPr lang="en-US" sz="1400" dirty="0"/>
        </a:p>
      </dgm:t>
    </dgm:pt>
    <dgm:pt modelId="{19245B82-9636-426A-9CE7-D094BB8CABED}" type="parTrans" cxnId="{88DEAE76-C114-4FD8-8011-1C62B6FAA8D8}">
      <dgm:prSet/>
      <dgm:spPr/>
      <dgm:t>
        <a:bodyPr/>
        <a:lstStyle/>
        <a:p>
          <a:endParaRPr lang="en-US" sz="1000"/>
        </a:p>
      </dgm:t>
    </dgm:pt>
    <dgm:pt modelId="{0CCE6B6B-68B5-403A-B06E-FAF91E6CC16A}" type="sibTrans" cxnId="{88DEAE76-C114-4FD8-8011-1C62B6FAA8D8}">
      <dgm:prSet/>
      <dgm:spPr/>
      <dgm:t>
        <a:bodyPr/>
        <a:lstStyle/>
        <a:p>
          <a:endParaRPr lang="en-US" sz="1000"/>
        </a:p>
      </dgm:t>
    </dgm:pt>
    <dgm:pt modelId="{57DC3C60-3A40-4B24-8786-AFAC15670D09}">
      <dgm:prSet phldrT="[Text]" custT="1"/>
      <dgm:spPr/>
      <dgm:t>
        <a:bodyPr/>
        <a:lstStyle/>
        <a:p>
          <a:r>
            <a:rPr lang="en-US" sz="1400" dirty="0"/>
            <a:t>Optimized Risk-Reward Trade-off &amp; Effective Portfolio Management</a:t>
          </a:r>
        </a:p>
      </dgm:t>
    </dgm:pt>
    <dgm:pt modelId="{0BCC73CA-961B-4CF5-B2D1-895526EA9ACA}" type="parTrans" cxnId="{B8614D4C-D3A1-450F-B0B6-9CC9CAF230FD}">
      <dgm:prSet/>
      <dgm:spPr/>
      <dgm:t>
        <a:bodyPr/>
        <a:lstStyle/>
        <a:p>
          <a:endParaRPr lang="en-US" sz="1000"/>
        </a:p>
      </dgm:t>
    </dgm:pt>
    <dgm:pt modelId="{43CDA33B-9C1D-4C28-9456-7C0EB7F66681}" type="sibTrans" cxnId="{B8614D4C-D3A1-450F-B0B6-9CC9CAF230FD}">
      <dgm:prSet/>
      <dgm:spPr/>
      <dgm:t>
        <a:bodyPr/>
        <a:lstStyle/>
        <a:p>
          <a:endParaRPr lang="en-US" sz="1000"/>
        </a:p>
      </dgm:t>
    </dgm:pt>
    <dgm:pt modelId="{77F3B441-C463-4DDE-B663-C9515160A391}">
      <dgm:prSet phldrT="[Text]" custT="1"/>
      <dgm:spPr/>
      <dgm:t>
        <a:bodyPr/>
        <a:lstStyle/>
        <a:p>
          <a:r>
            <a:rPr lang="en-US" sz="1400" dirty="0"/>
            <a:t>Use of Long short-term memory (LSTM) networks, which are special kind of Recurrent Neural Network (RNN) capable of learning long-term dependencies</a:t>
          </a:r>
        </a:p>
      </dgm:t>
    </dgm:pt>
    <dgm:pt modelId="{293B34AA-02BB-4E6B-8EFB-54EE215CC2A6}" type="parTrans" cxnId="{BD73E661-8633-4DF5-BD9E-F9C8D15B8885}">
      <dgm:prSet/>
      <dgm:spPr/>
      <dgm:t>
        <a:bodyPr/>
        <a:lstStyle/>
        <a:p>
          <a:endParaRPr lang="en-US" sz="1200"/>
        </a:p>
      </dgm:t>
    </dgm:pt>
    <dgm:pt modelId="{0B671E2B-32F0-46AB-8FB9-0371B892B02C}" type="sibTrans" cxnId="{BD73E661-8633-4DF5-BD9E-F9C8D15B8885}">
      <dgm:prSet/>
      <dgm:spPr/>
      <dgm:t>
        <a:bodyPr/>
        <a:lstStyle/>
        <a:p>
          <a:endParaRPr lang="en-US" sz="1200"/>
        </a:p>
      </dgm:t>
    </dgm:pt>
    <dgm:pt modelId="{439F83B6-D723-455C-8A20-28CBFB2EFCC3}">
      <dgm:prSet phldrT="[Text]" custT="1"/>
      <dgm:spPr/>
      <dgm:t>
        <a:bodyPr/>
        <a:lstStyle/>
        <a:p>
          <a:r>
            <a:rPr lang="en-US" sz="1400" dirty="0"/>
            <a:t>Risk computed by calculating Standard Deviation on historical data</a:t>
          </a:r>
        </a:p>
      </dgm:t>
    </dgm:pt>
    <dgm:pt modelId="{FCD852FD-51DC-4CD7-8B7A-06AF8700271C}" type="parTrans" cxnId="{7E29F79C-600A-4525-9565-F3F37DCB3196}">
      <dgm:prSet/>
      <dgm:spPr/>
      <dgm:t>
        <a:bodyPr/>
        <a:lstStyle/>
        <a:p>
          <a:endParaRPr lang="en-US" sz="1200"/>
        </a:p>
      </dgm:t>
    </dgm:pt>
    <dgm:pt modelId="{F59CC7B8-8075-42CA-A72B-850E48DF4BE5}" type="sibTrans" cxnId="{7E29F79C-600A-4525-9565-F3F37DCB3196}">
      <dgm:prSet/>
      <dgm:spPr/>
      <dgm:t>
        <a:bodyPr/>
        <a:lstStyle/>
        <a:p>
          <a:endParaRPr lang="en-US" sz="1200"/>
        </a:p>
      </dgm:t>
    </dgm:pt>
    <dgm:pt modelId="{ACB05D64-A3FA-444E-B6C3-8B26007ADA68}">
      <dgm:prSet phldrT="[Text]" custT="1"/>
      <dgm:spPr/>
      <dgm:t>
        <a:bodyPr/>
        <a:lstStyle/>
        <a:p>
          <a:r>
            <a:rPr lang="en-US" sz="1400" dirty="0"/>
            <a:t>Portfolio weights for different stocks calculated using Logistic Regression technique</a:t>
          </a:r>
        </a:p>
      </dgm:t>
    </dgm:pt>
    <dgm:pt modelId="{CEE618EA-1C42-48D6-A1E2-B9382612B91C}" type="parTrans" cxnId="{9548C3BB-4F0E-4887-A23D-3CE215C1B011}">
      <dgm:prSet/>
      <dgm:spPr/>
      <dgm:t>
        <a:bodyPr/>
        <a:lstStyle/>
        <a:p>
          <a:endParaRPr lang="en-US" sz="1200"/>
        </a:p>
      </dgm:t>
    </dgm:pt>
    <dgm:pt modelId="{093017CC-10BF-4E6E-8A66-3B9E153F1474}" type="sibTrans" cxnId="{9548C3BB-4F0E-4887-A23D-3CE215C1B011}">
      <dgm:prSet/>
      <dgm:spPr/>
      <dgm:t>
        <a:bodyPr/>
        <a:lstStyle/>
        <a:p>
          <a:endParaRPr lang="en-US" sz="12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p>
          <a:endParaRPr lang="en-US"/>
        </a:p>
      </dgm:t>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t>
        <a:body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p>
          <a:endParaRPr lang="en-US"/>
        </a:p>
      </dgm:t>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p>
          <a:endParaRPr lang="en-US"/>
        </a:p>
      </dgm:t>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t>
        <a:body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p>
          <a:endParaRPr lang="en-US"/>
        </a:p>
      </dgm:t>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p>
          <a:endParaRPr lang="en-US"/>
        </a:p>
      </dgm:t>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t>
        <a:body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p>
          <a:endParaRPr lang="en-US"/>
        </a:p>
      </dgm:t>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p>
          <a:endParaRPr lang="en-US"/>
        </a:p>
      </dgm:t>
    </dgm:pt>
  </dgm:ptLst>
  <dgm:cxnLst>
    <dgm:cxn modelId="{88DEAE76-C114-4FD8-8011-1C62B6FAA8D8}" srcId="{77C47B16-8DB0-4725-8B87-CC8123949086}" destId="{0A8D91CB-BC30-44D0-84EC-BE4A4907BB2A}" srcOrd="0" destOrd="0" parTransId="{19245B82-9636-426A-9CE7-D094BB8CABED}" sibTransId="{0CCE6B6B-68B5-403A-B06E-FAF91E6CC16A}"/>
    <dgm:cxn modelId="{46F92E57-5F35-4309-B57E-A1072C4C0531}" srcId="{AC945453-6365-4002-9E72-9F93C991F943}" destId="{5BBE5D6A-91EE-44F2-9BA5-6593662B357D}" srcOrd="0" destOrd="0" parTransId="{922ED950-535F-4732-BA76-26F93A847C91}" sibTransId="{C81E5B3A-F838-4D28-B8E6-42FDB3D5C01F}"/>
    <dgm:cxn modelId="{03DD048B-5E1B-45C4-8017-C945F4923514}" type="presOf" srcId="{0A8D91CB-BC30-44D0-84EC-BE4A4907BB2A}" destId="{622692A4-9C09-4047-9094-EA7C3E2E688F}" srcOrd="0" destOrd="1" presId="urn:microsoft.com/office/officeart/2005/8/layout/list1"/>
    <dgm:cxn modelId="{BD73E661-8633-4DF5-BD9E-F9C8D15B8885}" srcId="{77C47B16-8DB0-4725-8B87-CC8123949086}" destId="{77F3B441-C463-4DDE-B663-C9515160A391}" srcOrd="3" destOrd="0" parTransId="{293B34AA-02BB-4E6B-8EFB-54EE215CC2A6}" sibTransId="{0B671E2B-32F0-46AB-8FB9-0371B892B02C}"/>
    <dgm:cxn modelId="{2B1DF883-FE45-4465-A7DA-1977C24CCF8F}" type="presOf" srcId="{ACB05D64-A3FA-444E-B6C3-8B26007ADA68}" destId="{622692A4-9C09-4047-9094-EA7C3E2E688F}" srcOrd="0" destOrd="2" presId="urn:microsoft.com/office/officeart/2005/8/layout/list1"/>
    <dgm:cxn modelId="{C298A071-3190-4B6C-818F-B993705FCA50}" srcId="{AC945453-6365-4002-9E72-9F93C991F943}" destId="{3C93E9B3-FA55-477B-A0E4-4398FC3315DA}" srcOrd="2" destOrd="0" parTransId="{2AA65D93-F6EF-44B6-ADB4-A4FBC1CE2277}" sibTransId="{0E763E3C-1F8B-4E18-9745-B85A431CAA36}"/>
    <dgm:cxn modelId="{9548C3BB-4F0E-4887-A23D-3CE215C1B011}" srcId="{77C47B16-8DB0-4725-8B87-CC8123949086}" destId="{ACB05D64-A3FA-444E-B6C3-8B26007ADA68}" srcOrd="1" destOrd="0" parTransId="{CEE618EA-1C42-48D6-A1E2-B9382612B91C}" sibTransId="{093017CC-10BF-4E6E-8A66-3B9E153F1474}"/>
    <dgm:cxn modelId="{D969ED52-4100-49CD-898C-125E9E34A0C7}" type="presOf" srcId="{412A98BF-DE30-4A57-B70C-CD28E4F64181}" destId="{5899E778-619C-4DC0-B6E7-5113AFE31478}" srcOrd="0" destOrd="0" presId="urn:microsoft.com/office/officeart/2005/8/layout/list1"/>
    <dgm:cxn modelId="{CA3D10FF-611E-4E09-BF4C-82047140E2CC}" type="presOf" srcId="{439F83B6-D723-455C-8A20-28CBFB2EFCC3}" destId="{622692A4-9C09-4047-9094-EA7C3E2E688F}" srcOrd="0" destOrd="3" presId="urn:microsoft.com/office/officeart/2005/8/layout/list1"/>
    <dgm:cxn modelId="{8B48AEA0-A32B-4864-9AB8-DE7EA76C5EA1}" type="presOf" srcId="{5BBE5D6A-91EE-44F2-9BA5-6593662B357D}" destId="{5A5555C2-3B5D-4D71-8575-C2290BF34A4D}" srcOrd="0" destOrd="0" presId="urn:microsoft.com/office/officeart/2005/8/layout/list1"/>
    <dgm:cxn modelId="{49285538-673C-43F3-ACB4-373F5E20B83E}" type="presOf" srcId="{3C93E9B3-FA55-477B-A0E4-4398FC3315DA}" destId="{08B195DD-52E7-474F-8F00-E74AB9B79BE3}" srcOrd="1" destOrd="0" presId="urn:microsoft.com/office/officeart/2005/8/layout/list1"/>
    <dgm:cxn modelId="{643FDCEB-9422-448E-BF42-5C9655A1FBDF}" type="presOf" srcId="{5BBE5D6A-91EE-44F2-9BA5-6593662B357D}" destId="{6D294D8D-C529-415C-A8E1-F8EDDE5306AB}" srcOrd="1" destOrd="0" presId="urn:microsoft.com/office/officeart/2005/8/layout/list1"/>
    <dgm:cxn modelId="{7E29F79C-600A-4525-9565-F3F37DCB3196}" srcId="{77C47B16-8DB0-4725-8B87-CC8123949086}" destId="{439F83B6-D723-455C-8A20-28CBFB2EFCC3}" srcOrd="2" destOrd="0" parTransId="{FCD852FD-51DC-4CD7-8B7A-06AF8700271C}" sibTransId="{F59CC7B8-8075-42CA-A72B-850E48DF4BE5}"/>
    <dgm:cxn modelId="{A995B1E8-4140-4E9F-8D9B-1DEC1C274A5B}" srcId="{5BBE5D6A-91EE-44F2-9BA5-6593662B357D}" destId="{412A98BF-DE30-4A57-B70C-CD28E4F64181}" srcOrd="0" destOrd="0" parTransId="{8580E315-97B5-4B32-9954-0C93C6CFD522}" sibTransId="{99FC6F07-5812-4BAD-B0CE-20B769E23C75}"/>
    <dgm:cxn modelId="{D57B4CE4-8658-4C3D-A2E7-0C8088C809D8}" type="presOf" srcId="{AD2E1675-E274-4C57-BB18-5B207592A974}" destId="{15278F55-1F5B-4B4A-B481-D0D53D86D2C4}" srcOrd="0" destOrd="0" presId="urn:microsoft.com/office/officeart/2005/8/layout/list1"/>
    <dgm:cxn modelId="{A248D14C-75A0-487C-9720-FD47BBC1A3CA}" type="presOf" srcId="{77C47B16-8DB0-4725-8B87-CC8123949086}" destId="{622692A4-9C09-4047-9094-EA7C3E2E688F}" srcOrd="0" destOrd="0" presId="urn:microsoft.com/office/officeart/2005/8/layout/list1"/>
    <dgm:cxn modelId="{29AA826B-5D8E-4EDE-84AB-611B36CFCBCD}" type="presOf" srcId="{77F3B441-C463-4DDE-B663-C9515160A391}" destId="{622692A4-9C09-4047-9094-EA7C3E2E688F}" srcOrd="0" destOrd="4" presId="urn:microsoft.com/office/officeart/2005/8/layout/list1"/>
    <dgm:cxn modelId="{299B2CA8-115A-49BC-8EDD-F32338485C19}" type="presOf" srcId="{57DC3C60-3A40-4B24-8786-AFAC15670D09}" destId="{4CA70BB3-3038-404D-81BD-AFD678D6B96B}" srcOrd="0" destOrd="0" presId="urn:microsoft.com/office/officeart/2005/8/layout/list1"/>
    <dgm:cxn modelId="{FE967492-1BE8-49DB-80FD-445502F1E395}" srcId="{AD2E1675-E274-4C57-BB18-5B207592A974}" destId="{77C47B16-8DB0-4725-8B87-CC8123949086}" srcOrd="0" destOrd="0" parTransId="{A678AFCE-81EB-45FD-B904-2A9C2B2B4174}" sibTransId="{E7546D0E-80BB-4ACF-ACD1-D7B522B9C038}"/>
    <dgm:cxn modelId="{4FE041F4-2CED-4016-9628-A6222FBDB304}" type="presOf" srcId="{3C93E9B3-FA55-477B-A0E4-4398FC3315DA}" destId="{DDB03CF2-DB02-4F2B-8948-FBB035366E69}" srcOrd="0" destOrd="0" presId="urn:microsoft.com/office/officeart/2005/8/layout/list1"/>
    <dgm:cxn modelId="{FB42BD5D-8E97-406D-A127-1084CB03FC60}" type="presOf" srcId="{AD2E1675-E274-4C57-BB18-5B207592A974}" destId="{7907402A-4455-4901-BD2F-F544378B6C2E}" srcOrd="1" destOrd="0" presId="urn:microsoft.com/office/officeart/2005/8/layout/list1"/>
    <dgm:cxn modelId="{FA84127D-6FB8-44B3-916B-AACAE43C6351}" type="presOf" srcId="{AC945453-6365-4002-9E72-9F93C991F943}" destId="{D7B30110-E531-4790-A404-2A72F66E4035}" srcOrd="0" destOrd="0" presId="urn:microsoft.com/office/officeart/2005/8/layout/list1"/>
    <dgm:cxn modelId="{0D92380E-6D58-425D-A199-F73CCEE75154}" srcId="{AC945453-6365-4002-9E72-9F93C991F943}" destId="{AD2E1675-E274-4C57-BB18-5B207592A974}" srcOrd="1" destOrd="0" parTransId="{B45E8194-A96F-484C-91DA-F1A1A0CD4697}" sibTransId="{A46F1FA7-DCED-48A9-9CFD-EF5668651FB1}"/>
    <dgm:cxn modelId="{B8614D4C-D3A1-450F-B0B6-9CC9CAF230FD}" srcId="{3C93E9B3-FA55-477B-A0E4-4398FC3315DA}" destId="{57DC3C60-3A40-4B24-8786-AFAC15670D09}" srcOrd="0" destOrd="0" parTransId="{0BCC73CA-961B-4CF5-B2D1-895526EA9ACA}" sibTransId="{43CDA33B-9C1D-4C28-9456-7C0EB7F6668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600" dirty="0"/>
            <a:t>Problem Statement</a:t>
          </a:r>
        </a:p>
      </dgm:t>
    </dgm:pt>
    <dgm:pt modelId="{922ED950-535F-4732-BA76-26F93A847C91}" type="parTrans" cxnId="{46F92E57-5F35-4309-B57E-A1072C4C0531}">
      <dgm:prSet/>
      <dgm:spPr/>
      <dgm:t>
        <a:bodyPr/>
        <a:lstStyle/>
        <a:p>
          <a:endParaRPr lang="en-US" sz="500"/>
        </a:p>
      </dgm:t>
    </dgm:pt>
    <dgm:pt modelId="{C81E5B3A-F838-4D28-B8E6-42FDB3D5C01F}" type="sibTrans" cxnId="{46F92E57-5F35-4309-B57E-A1072C4C0531}">
      <dgm:prSet/>
      <dgm:spPr/>
      <dgm:t>
        <a:bodyPr/>
        <a:lstStyle/>
        <a:p>
          <a:endParaRPr lang="en-US" sz="500"/>
        </a:p>
      </dgm:t>
    </dgm:pt>
    <dgm:pt modelId="{AD2E1675-E274-4C57-BB18-5B207592A974}">
      <dgm:prSet phldrT="[Text]" custT="1"/>
      <dgm:spPr/>
      <dgm:t>
        <a:bodyPr/>
        <a:lstStyle/>
        <a:p>
          <a:r>
            <a:rPr lang="en-US" sz="1600" dirty="0"/>
            <a:t>Solution Approach</a:t>
          </a:r>
        </a:p>
      </dgm:t>
    </dgm:pt>
    <dgm:pt modelId="{B45E8194-A96F-484C-91DA-F1A1A0CD4697}" type="parTrans" cxnId="{0D92380E-6D58-425D-A199-F73CCEE75154}">
      <dgm:prSet/>
      <dgm:spPr/>
      <dgm:t>
        <a:bodyPr/>
        <a:lstStyle/>
        <a:p>
          <a:endParaRPr lang="en-US" sz="500"/>
        </a:p>
      </dgm:t>
    </dgm:pt>
    <dgm:pt modelId="{A46F1FA7-DCED-48A9-9CFD-EF5668651FB1}" type="sibTrans" cxnId="{0D92380E-6D58-425D-A199-F73CCEE75154}">
      <dgm:prSet/>
      <dgm:spPr/>
      <dgm:t>
        <a:bodyPr/>
        <a:lstStyle/>
        <a:p>
          <a:endParaRPr lang="en-US" sz="500"/>
        </a:p>
      </dgm:t>
    </dgm:pt>
    <dgm:pt modelId="{3C93E9B3-FA55-477B-A0E4-4398FC3315DA}">
      <dgm:prSet phldrT="[Text]" custT="1"/>
      <dgm:spPr/>
      <dgm:t>
        <a:bodyPr/>
        <a:lstStyle/>
        <a:p>
          <a:r>
            <a:rPr lang="en-US" sz="1600" dirty="0"/>
            <a:t>Solution Benefits</a:t>
          </a:r>
        </a:p>
      </dgm:t>
    </dgm:pt>
    <dgm:pt modelId="{2AA65D93-F6EF-44B6-ADB4-A4FBC1CE2277}" type="parTrans" cxnId="{C298A071-3190-4B6C-818F-B993705FCA50}">
      <dgm:prSet/>
      <dgm:spPr/>
      <dgm:t>
        <a:bodyPr/>
        <a:lstStyle/>
        <a:p>
          <a:endParaRPr lang="en-US" sz="500"/>
        </a:p>
      </dgm:t>
    </dgm:pt>
    <dgm:pt modelId="{0E763E3C-1F8B-4E18-9745-B85A431CAA36}" type="sibTrans" cxnId="{C298A071-3190-4B6C-818F-B993705FCA50}">
      <dgm:prSet/>
      <dgm:spPr/>
      <dgm:t>
        <a:bodyPr/>
        <a:lstStyle/>
        <a:p>
          <a:endParaRPr lang="en-US" sz="500"/>
        </a:p>
      </dgm:t>
    </dgm:pt>
    <dgm:pt modelId="{77C47B16-8DB0-4725-8B87-CC8123949086}">
      <dgm:prSet phldrT="[Text]" custT="1"/>
      <dgm:spPr/>
      <dgm:t>
        <a:bodyPr/>
        <a:lstStyle/>
        <a:p>
          <a:r>
            <a:rPr lang="en-US" sz="1600" dirty="0"/>
            <a:t>Automated monitoring of all live CCTV feeds from multiple cameras</a:t>
          </a:r>
        </a:p>
      </dgm:t>
    </dgm:pt>
    <dgm:pt modelId="{A678AFCE-81EB-45FD-B904-2A9C2B2B4174}" type="parTrans" cxnId="{FE967492-1BE8-49DB-80FD-445502F1E395}">
      <dgm:prSet/>
      <dgm:spPr/>
      <dgm:t>
        <a:bodyPr/>
        <a:lstStyle/>
        <a:p>
          <a:endParaRPr lang="en-US" sz="1050"/>
        </a:p>
      </dgm:t>
    </dgm:pt>
    <dgm:pt modelId="{E7546D0E-80BB-4ACF-ACD1-D7B522B9C038}" type="sibTrans" cxnId="{FE967492-1BE8-49DB-80FD-445502F1E395}">
      <dgm:prSet/>
      <dgm:spPr/>
      <dgm:t>
        <a:bodyPr/>
        <a:lstStyle/>
        <a:p>
          <a:endParaRPr lang="en-US" sz="1050"/>
        </a:p>
      </dgm:t>
    </dgm:pt>
    <dgm:pt modelId="{57DC3C60-3A40-4B24-8786-AFAC15670D09}">
      <dgm:prSet phldrT="[Text]" custT="1"/>
      <dgm:spPr/>
      <dgm:t>
        <a:bodyPr/>
        <a:lstStyle/>
        <a:p>
          <a:r>
            <a:rPr lang="en-US" sz="1600" dirty="0"/>
            <a:t>Better incident reporting and reduced manual monitoring required</a:t>
          </a:r>
        </a:p>
      </dgm:t>
    </dgm:pt>
    <dgm:pt modelId="{0BCC73CA-961B-4CF5-B2D1-895526EA9ACA}" type="parTrans" cxnId="{B8614D4C-D3A1-450F-B0B6-9CC9CAF230FD}">
      <dgm:prSet/>
      <dgm:spPr/>
      <dgm:t>
        <a:bodyPr/>
        <a:lstStyle/>
        <a:p>
          <a:endParaRPr lang="en-US" sz="1050"/>
        </a:p>
      </dgm:t>
    </dgm:pt>
    <dgm:pt modelId="{43CDA33B-9C1D-4C28-9456-7C0EB7F66681}" type="sibTrans" cxnId="{B8614D4C-D3A1-450F-B0B6-9CC9CAF230FD}">
      <dgm:prSet/>
      <dgm:spPr/>
      <dgm:t>
        <a:bodyPr/>
        <a:lstStyle/>
        <a:p>
          <a:endParaRPr lang="en-US" sz="1050"/>
        </a:p>
      </dgm:t>
    </dgm:pt>
    <dgm:pt modelId="{B88114F9-FD7D-4F17-98BE-F73905E87176}">
      <dgm:prSet phldrT="[Text]" custT="1"/>
      <dgm:spPr/>
      <dgm:t>
        <a:bodyPr/>
        <a:lstStyle/>
        <a:p>
          <a:r>
            <a:rPr lang="en-US" sz="1600" dirty="0"/>
            <a:t>Security staff required round-the-clock to monitor CCTV footages from multiple cameras</a:t>
          </a:r>
        </a:p>
      </dgm:t>
    </dgm:pt>
    <dgm:pt modelId="{1CD02C6D-489D-4DED-8F8E-3686E8FBA619}" type="parTrans" cxnId="{7A6D19A8-E410-4FE1-B7A5-D2EFD4BBD986}">
      <dgm:prSet/>
      <dgm:spPr/>
      <dgm:t>
        <a:bodyPr/>
        <a:lstStyle/>
        <a:p>
          <a:endParaRPr lang="en-US" sz="1600"/>
        </a:p>
      </dgm:t>
    </dgm:pt>
    <dgm:pt modelId="{E03EF750-10A3-4359-AED0-6BDCC50BF76F}" type="sibTrans" cxnId="{7A6D19A8-E410-4FE1-B7A5-D2EFD4BBD986}">
      <dgm:prSet/>
      <dgm:spPr/>
      <dgm:t>
        <a:bodyPr/>
        <a:lstStyle/>
        <a:p>
          <a:endParaRPr lang="en-US" sz="1600"/>
        </a:p>
      </dgm:t>
    </dgm:pt>
    <dgm:pt modelId="{5868974D-98CD-47C3-80A9-1E2262A6D91D}">
      <dgm:prSet phldrT="[Text]" custT="1"/>
      <dgm:spPr/>
      <dgm:t>
        <a:bodyPr/>
        <a:lstStyle/>
        <a:p>
          <a:r>
            <a:rPr lang="en-US" sz="1600" dirty="0"/>
            <a:t>Incidents / Security lapses getting missed and not reported </a:t>
          </a:r>
        </a:p>
      </dgm:t>
    </dgm:pt>
    <dgm:pt modelId="{108BB619-FDCA-4E29-BC68-0C35C43714E0}" type="parTrans" cxnId="{667D4666-4D0E-4D15-B7CB-748C4E7C6D62}">
      <dgm:prSet/>
      <dgm:spPr/>
      <dgm:t>
        <a:bodyPr/>
        <a:lstStyle/>
        <a:p>
          <a:endParaRPr lang="en-US" sz="1600"/>
        </a:p>
      </dgm:t>
    </dgm:pt>
    <dgm:pt modelId="{CABA17C4-E37F-4C4A-A521-720FF2144971}" type="sibTrans" cxnId="{667D4666-4D0E-4D15-B7CB-748C4E7C6D62}">
      <dgm:prSet/>
      <dgm:spPr/>
      <dgm:t>
        <a:bodyPr/>
        <a:lstStyle/>
        <a:p>
          <a:endParaRPr lang="en-US" sz="1600"/>
        </a:p>
      </dgm:t>
    </dgm:pt>
    <dgm:pt modelId="{76B7F208-1EA7-462E-B313-FADCF8EFBECA}">
      <dgm:prSet phldrT="[Text]" custT="1"/>
      <dgm:spPr/>
      <dgm:t>
        <a:bodyPr/>
        <a:lstStyle/>
        <a:p>
          <a:r>
            <a:rPr lang="en-US" sz="1600" dirty="0"/>
            <a:t>Configurable list of events/ incidents that need to be watched and/or reported</a:t>
          </a:r>
        </a:p>
      </dgm:t>
    </dgm:pt>
    <dgm:pt modelId="{4FC2469F-1ADF-421A-8638-4DE5C5D50C36}" type="parTrans" cxnId="{370568D8-90E8-4874-9891-B67E19909B14}">
      <dgm:prSet/>
      <dgm:spPr/>
      <dgm:t>
        <a:bodyPr/>
        <a:lstStyle/>
        <a:p>
          <a:endParaRPr lang="en-US" sz="1600"/>
        </a:p>
      </dgm:t>
    </dgm:pt>
    <dgm:pt modelId="{BC528E26-6818-4195-A4F8-6822717FAC12}" type="sibTrans" cxnId="{370568D8-90E8-4874-9891-B67E19909B14}">
      <dgm:prSet/>
      <dgm:spPr/>
      <dgm:t>
        <a:bodyPr/>
        <a:lstStyle/>
        <a:p>
          <a:endParaRPr lang="en-US" sz="1600"/>
        </a:p>
      </dgm:t>
    </dgm:pt>
    <dgm:pt modelId="{C81D381B-3CE2-4149-AF03-9475F2562728}">
      <dgm:prSet phldrT="[Text]" custT="1"/>
      <dgm:spPr/>
      <dgm:t>
        <a:bodyPr/>
        <a:lstStyle/>
        <a:p>
          <a:r>
            <a:rPr lang="en-US" sz="1600" dirty="0"/>
            <a:t>Conversion of detailed feeds into highlights for quick “end-of-day” watch</a:t>
          </a:r>
        </a:p>
      </dgm:t>
    </dgm:pt>
    <dgm:pt modelId="{BAA08B4A-6887-4D09-8776-80D8F5407F98}" type="parTrans" cxnId="{EFA6E46A-D3DB-4A60-A33C-8CC21214D27B}">
      <dgm:prSet/>
      <dgm:spPr/>
      <dgm:t>
        <a:bodyPr/>
        <a:lstStyle/>
        <a:p>
          <a:endParaRPr lang="en-US" sz="1600"/>
        </a:p>
      </dgm:t>
    </dgm:pt>
    <dgm:pt modelId="{3102ECCE-4E6D-47CA-97B2-03B3E267454F}" type="sibTrans" cxnId="{EFA6E46A-D3DB-4A60-A33C-8CC21214D27B}">
      <dgm:prSet/>
      <dgm:spPr/>
      <dgm:t>
        <a:bodyPr/>
        <a:lstStyle/>
        <a:p>
          <a:endParaRPr lang="en-US" sz="16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p>
          <a:endParaRPr lang="en-US"/>
        </a:p>
      </dgm:t>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t>
        <a:body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p>
          <a:endParaRPr lang="en-US"/>
        </a:p>
      </dgm:t>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p>
          <a:endParaRPr lang="en-US"/>
        </a:p>
      </dgm:t>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t>
        <a:body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p>
          <a:endParaRPr lang="en-US"/>
        </a:p>
      </dgm:t>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p>
          <a:endParaRPr lang="en-US"/>
        </a:p>
      </dgm:t>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t>
        <a:body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p>
          <a:endParaRPr lang="en-US"/>
        </a:p>
      </dgm:t>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p>
          <a:endParaRPr lang="en-US"/>
        </a:p>
      </dgm:t>
    </dgm:pt>
  </dgm:ptLst>
  <dgm:cxnLst>
    <dgm:cxn modelId="{46F92E57-5F35-4309-B57E-A1072C4C0531}" srcId="{AC945453-6365-4002-9E72-9F93C991F943}" destId="{5BBE5D6A-91EE-44F2-9BA5-6593662B357D}" srcOrd="0" destOrd="0" parTransId="{922ED950-535F-4732-BA76-26F93A847C91}" sibTransId="{C81E5B3A-F838-4D28-B8E6-42FDB3D5C01F}"/>
    <dgm:cxn modelId="{EF03A47C-7A73-4600-AAE9-82776E6C3396}" type="presOf" srcId="{C81D381B-3CE2-4149-AF03-9475F2562728}" destId="{622692A4-9C09-4047-9094-EA7C3E2E688F}" srcOrd="0" destOrd="2" presId="urn:microsoft.com/office/officeart/2005/8/layout/list1"/>
    <dgm:cxn modelId="{FB634E34-B591-4C46-9652-E363E73099A3}" type="presOf" srcId="{76B7F208-1EA7-462E-B313-FADCF8EFBECA}" destId="{622692A4-9C09-4047-9094-EA7C3E2E688F}" srcOrd="0" destOrd="1" presId="urn:microsoft.com/office/officeart/2005/8/layout/list1"/>
    <dgm:cxn modelId="{7A6D19A8-E410-4FE1-B7A5-D2EFD4BBD986}" srcId="{5BBE5D6A-91EE-44F2-9BA5-6593662B357D}" destId="{B88114F9-FD7D-4F17-98BE-F73905E87176}" srcOrd="0" destOrd="0" parTransId="{1CD02C6D-489D-4DED-8F8E-3686E8FBA619}" sibTransId="{E03EF750-10A3-4359-AED0-6BDCC50BF76F}"/>
    <dgm:cxn modelId="{C298A071-3190-4B6C-818F-B993705FCA50}" srcId="{AC945453-6365-4002-9E72-9F93C991F943}" destId="{3C93E9B3-FA55-477B-A0E4-4398FC3315DA}" srcOrd="2" destOrd="0" parTransId="{2AA65D93-F6EF-44B6-ADB4-A4FBC1CE2277}" sibTransId="{0E763E3C-1F8B-4E18-9745-B85A431CAA36}"/>
    <dgm:cxn modelId="{D6885A21-2AA9-4911-A0F7-9150D7918306}" type="presOf" srcId="{5868974D-98CD-47C3-80A9-1E2262A6D91D}" destId="{5899E778-619C-4DC0-B6E7-5113AFE31478}" srcOrd="0" destOrd="1" presId="urn:microsoft.com/office/officeart/2005/8/layout/list1"/>
    <dgm:cxn modelId="{370568D8-90E8-4874-9891-B67E19909B14}" srcId="{AD2E1675-E274-4C57-BB18-5B207592A974}" destId="{76B7F208-1EA7-462E-B313-FADCF8EFBECA}" srcOrd="1" destOrd="0" parTransId="{4FC2469F-1ADF-421A-8638-4DE5C5D50C36}" sibTransId="{BC528E26-6818-4195-A4F8-6822717FAC12}"/>
    <dgm:cxn modelId="{8B48AEA0-A32B-4864-9AB8-DE7EA76C5EA1}" type="presOf" srcId="{5BBE5D6A-91EE-44F2-9BA5-6593662B357D}" destId="{5A5555C2-3B5D-4D71-8575-C2290BF34A4D}" srcOrd="0" destOrd="0" presId="urn:microsoft.com/office/officeart/2005/8/layout/list1"/>
    <dgm:cxn modelId="{8DF5FFCD-E568-444B-AA3B-C94909E447EC}" type="presOf" srcId="{B88114F9-FD7D-4F17-98BE-F73905E87176}" destId="{5899E778-619C-4DC0-B6E7-5113AFE31478}" srcOrd="0" destOrd="0" presId="urn:microsoft.com/office/officeart/2005/8/layout/list1"/>
    <dgm:cxn modelId="{49285538-673C-43F3-ACB4-373F5E20B83E}" type="presOf" srcId="{3C93E9B3-FA55-477B-A0E4-4398FC3315DA}" destId="{08B195DD-52E7-474F-8F00-E74AB9B79BE3}" srcOrd="1" destOrd="0" presId="urn:microsoft.com/office/officeart/2005/8/layout/list1"/>
    <dgm:cxn modelId="{643FDCEB-9422-448E-BF42-5C9655A1FBDF}" type="presOf" srcId="{5BBE5D6A-91EE-44F2-9BA5-6593662B357D}" destId="{6D294D8D-C529-415C-A8E1-F8EDDE5306AB}" srcOrd="1" destOrd="0" presId="urn:microsoft.com/office/officeart/2005/8/layout/list1"/>
    <dgm:cxn modelId="{D57B4CE4-8658-4C3D-A2E7-0C8088C809D8}" type="presOf" srcId="{AD2E1675-E274-4C57-BB18-5B207592A974}" destId="{15278F55-1F5B-4B4A-B481-D0D53D86D2C4}" srcOrd="0" destOrd="0" presId="urn:microsoft.com/office/officeart/2005/8/layout/list1"/>
    <dgm:cxn modelId="{A248D14C-75A0-487C-9720-FD47BBC1A3CA}" type="presOf" srcId="{77C47B16-8DB0-4725-8B87-CC8123949086}" destId="{622692A4-9C09-4047-9094-EA7C3E2E688F}" srcOrd="0" destOrd="0" presId="urn:microsoft.com/office/officeart/2005/8/layout/list1"/>
    <dgm:cxn modelId="{299B2CA8-115A-49BC-8EDD-F32338485C19}" type="presOf" srcId="{57DC3C60-3A40-4B24-8786-AFAC15670D09}" destId="{4CA70BB3-3038-404D-81BD-AFD678D6B96B}" srcOrd="0" destOrd="0" presId="urn:microsoft.com/office/officeart/2005/8/layout/list1"/>
    <dgm:cxn modelId="{FE967492-1BE8-49DB-80FD-445502F1E395}" srcId="{AD2E1675-E274-4C57-BB18-5B207592A974}" destId="{77C47B16-8DB0-4725-8B87-CC8123949086}" srcOrd="0" destOrd="0" parTransId="{A678AFCE-81EB-45FD-B904-2A9C2B2B4174}" sibTransId="{E7546D0E-80BB-4ACF-ACD1-D7B522B9C038}"/>
    <dgm:cxn modelId="{667D4666-4D0E-4D15-B7CB-748C4E7C6D62}" srcId="{5BBE5D6A-91EE-44F2-9BA5-6593662B357D}" destId="{5868974D-98CD-47C3-80A9-1E2262A6D91D}" srcOrd="1" destOrd="0" parTransId="{108BB619-FDCA-4E29-BC68-0C35C43714E0}" sibTransId="{CABA17C4-E37F-4C4A-A521-720FF2144971}"/>
    <dgm:cxn modelId="{4FE041F4-2CED-4016-9628-A6222FBDB304}" type="presOf" srcId="{3C93E9B3-FA55-477B-A0E4-4398FC3315DA}" destId="{DDB03CF2-DB02-4F2B-8948-FBB035366E69}" srcOrd="0" destOrd="0" presId="urn:microsoft.com/office/officeart/2005/8/layout/list1"/>
    <dgm:cxn modelId="{FB42BD5D-8E97-406D-A127-1084CB03FC60}" type="presOf" srcId="{AD2E1675-E274-4C57-BB18-5B207592A974}" destId="{7907402A-4455-4901-BD2F-F544378B6C2E}" srcOrd="1" destOrd="0" presId="urn:microsoft.com/office/officeart/2005/8/layout/list1"/>
    <dgm:cxn modelId="{EFA6E46A-D3DB-4A60-A33C-8CC21214D27B}" srcId="{AD2E1675-E274-4C57-BB18-5B207592A974}" destId="{C81D381B-3CE2-4149-AF03-9475F2562728}" srcOrd="2" destOrd="0" parTransId="{BAA08B4A-6887-4D09-8776-80D8F5407F98}" sibTransId="{3102ECCE-4E6D-47CA-97B2-03B3E267454F}"/>
    <dgm:cxn modelId="{FA84127D-6FB8-44B3-916B-AACAE43C6351}" type="presOf" srcId="{AC945453-6365-4002-9E72-9F93C991F943}" destId="{D7B30110-E531-4790-A404-2A72F66E4035}" srcOrd="0" destOrd="0" presId="urn:microsoft.com/office/officeart/2005/8/layout/list1"/>
    <dgm:cxn modelId="{0D92380E-6D58-425D-A199-F73CCEE75154}" srcId="{AC945453-6365-4002-9E72-9F93C991F943}" destId="{AD2E1675-E274-4C57-BB18-5B207592A974}" srcOrd="1" destOrd="0" parTransId="{B45E8194-A96F-484C-91DA-F1A1A0CD4697}" sibTransId="{A46F1FA7-DCED-48A9-9CFD-EF5668651FB1}"/>
    <dgm:cxn modelId="{B8614D4C-D3A1-450F-B0B6-9CC9CAF230FD}" srcId="{3C93E9B3-FA55-477B-A0E4-4398FC3315DA}" destId="{57DC3C60-3A40-4B24-8786-AFAC15670D09}" srcOrd="0" destOrd="0" parTransId="{0BCC73CA-961B-4CF5-B2D1-895526EA9ACA}" sibTransId="{43CDA33B-9C1D-4C28-9456-7C0EB7F6668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EF9633-521A-4427-BFBF-0C9BF98DF10E}"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9FBA008D-64AD-4DEB-95D3-58C8C01B893E}">
      <dgm:prSet phldrT="[Text]" custT="1"/>
      <dgm:spPr/>
      <dgm:t>
        <a:bodyPr/>
        <a:lstStyle/>
        <a:p>
          <a:r>
            <a:rPr lang="en-US" sz="1800" dirty="0" smtClean="0"/>
            <a:t>Descriptive Analytics</a:t>
          </a:r>
          <a:endParaRPr lang="en-US" sz="1800" dirty="0"/>
        </a:p>
      </dgm:t>
    </dgm:pt>
    <dgm:pt modelId="{F6D80FCD-6C78-4883-A9DD-A16AF65B877E}" type="parTrans" cxnId="{027FED8C-BEF9-424A-B469-2A3DB32E00D9}">
      <dgm:prSet/>
      <dgm:spPr/>
      <dgm:t>
        <a:bodyPr/>
        <a:lstStyle/>
        <a:p>
          <a:endParaRPr lang="en-US" sz="2800"/>
        </a:p>
      </dgm:t>
    </dgm:pt>
    <dgm:pt modelId="{705BE6C9-8F7B-47D4-B038-0424211E2E49}" type="sibTrans" cxnId="{027FED8C-BEF9-424A-B469-2A3DB32E00D9}">
      <dgm:prSet/>
      <dgm:spPr/>
      <dgm:t>
        <a:bodyPr/>
        <a:lstStyle/>
        <a:p>
          <a:endParaRPr lang="en-US" sz="2800"/>
        </a:p>
      </dgm:t>
    </dgm:pt>
    <dgm:pt modelId="{18B68A9F-6611-4FDE-94B6-5B7660E7859A}">
      <dgm:prSet phldrT="[Text]" custT="1"/>
      <dgm:spPr/>
      <dgm:t>
        <a:bodyPr/>
        <a:lstStyle/>
        <a:p>
          <a:r>
            <a:rPr lang="en-US" sz="1800" dirty="0" smtClean="0"/>
            <a:t>Answers “what happened”</a:t>
          </a:r>
          <a:endParaRPr lang="en-US" sz="1800" dirty="0"/>
        </a:p>
      </dgm:t>
    </dgm:pt>
    <dgm:pt modelId="{7EF921C8-8981-4815-8D5A-45A91B0F77FC}" type="parTrans" cxnId="{C5BEF9FA-3E60-4AA0-8115-D088F2F569F2}">
      <dgm:prSet/>
      <dgm:spPr/>
      <dgm:t>
        <a:bodyPr/>
        <a:lstStyle/>
        <a:p>
          <a:endParaRPr lang="en-US" sz="2800"/>
        </a:p>
      </dgm:t>
    </dgm:pt>
    <dgm:pt modelId="{83499266-AC25-45B9-A6A4-9452FE9E779B}" type="sibTrans" cxnId="{C5BEF9FA-3E60-4AA0-8115-D088F2F569F2}">
      <dgm:prSet/>
      <dgm:spPr/>
      <dgm:t>
        <a:bodyPr/>
        <a:lstStyle/>
        <a:p>
          <a:endParaRPr lang="en-US" sz="2800"/>
        </a:p>
      </dgm:t>
    </dgm:pt>
    <dgm:pt modelId="{5D63DB9F-DF66-41EC-B7F2-EECEEB700B61}">
      <dgm:prSet phldrT="[Text]" custT="1"/>
      <dgm:spPr/>
      <dgm:t>
        <a:bodyPr/>
        <a:lstStyle/>
        <a:p>
          <a:r>
            <a:rPr lang="en-US" sz="1800" b="0" i="0" dirty="0" smtClean="0"/>
            <a:t>Juggles raw data from multiple data sources to give valuable insights into the past</a:t>
          </a:r>
          <a:endParaRPr lang="en-US" sz="1800" dirty="0"/>
        </a:p>
      </dgm:t>
    </dgm:pt>
    <dgm:pt modelId="{EC4F123B-E173-4F24-9E66-B54EFD5428C4}" type="parTrans" cxnId="{29EF49F0-4572-419A-9E06-47B630E5E46E}">
      <dgm:prSet/>
      <dgm:spPr/>
      <dgm:t>
        <a:bodyPr/>
        <a:lstStyle/>
        <a:p>
          <a:endParaRPr lang="en-US" sz="2800"/>
        </a:p>
      </dgm:t>
    </dgm:pt>
    <dgm:pt modelId="{A7249D63-11E2-4FCD-B152-51B662B99A39}" type="sibTrans" cxnId="{29EF49F0-4572-419A-9E06-47B630E5E46E}">
      <dgm:prSet/>
      <dgm:spPr/>
      <dgm:t>
        <a:bodyPr/>
        <a:lstStyle/>
        <a:p>
          <a:endParaRPr lang="en-US" sz="2800"/>
        </a:p>
      </dgm:t>
    </dgm:pt>
    <dgm:pt modelId="{2F8F4545-32A9-444F-8FF7-54F9B2E4D398}">
      <dgm:prSet phldrT="[Text]" custT="1"/>
      <dgm:spPr/>
      <dgm:t>
        <a:bodyPr/>
        <a:lstStyle/>
        <a:p>
          <a:r>
            <a:rPr lang="en-US" sz="1800" dirty="0" smtClean="0"/>
            <a:t>Diagnostic Analytics</a:t>
          </a:r>
          <a:endParaRPr lang="en-US" sz="1800" dirty="0"/>
        </a:p>
      </dgm:t>
    </dgm:pt>
    <dgm:pt modelId="{A96E24F4-EF2D-47EE-AADE-D32B9FA531C7}" type="parTrans" cxnId="{6B9AFDF7-F878-4F17-9AC5-D0090CAD6941}">
      <dgm:prSet/>
      <dgm:spPr/>
      <dgm:t>
        <a:bodyPr/>
        <a:lstStyle/>
        <a:p>
          <a:endParaRPr lang="en-US" sz="2800"/>
        </a:p>
      </dgm:t>
    </dgm:pt>
    <dgm:pt modelId="{516B6A44-76C0-4394-8AB4-04DBA155983E}" type="sibTrans" cxnId="{6B9AFDF7-F878-4F17-9AC5-D0090CAD6941}">
      <dgm:prSet/>
      <dgm:spPr/>
      <dgm:t>
        <a:bodyPr/>
        <a:lstStyle/>
        <a:p>
          <a:endParaRPr lang="en-US" sz="2800"/>
        </a:p>
      </dgm:t>
    </dgm:pt>
    <dgm:pt modelId="{A11A37DB-1781-414A-92A0-21E7D06687ED}">
      <dgm:prSet phldrT="[Text]" custT="1"/>
      <dgm:spPr/>
      <dgm:t>
        <a:bodyPr/>
        <a:lstStyle/>
        <a:p>
          <a:r>
            <a:rPr lang="en-US" sz="1800" dirty="0" smtClean="0"/>
            <a:t>Answers “why something happened”</a:t>
          </a:r>
          <a:endParaRPr lang="en-US" sz="1800" dirty="0"/>
        </a:p>
      </dgm:t>
    </dgm:pt>
    <dgm:pt modelId="{5D3CE0BD-AB43-4B6A-B8F6-F52FA84ACAE8}" type="parTrans" cxnId="{6CC00F5B-D982-47B8-BC7F-B2BE8E3FBE3B}">
      <dgm:prSet/>
      <dgm:spPr/>
      <dgm:t>
        <a:bodyPr/>
        <a:lstStyle/>
        <a:p>
          <a:endParaRPr lang="en-US" sz="2800"/>
        </a:p>
      </dgm:t>
    </dgm:pt>
    <dgm:pt modelId="{B0EDB478-BCEE-46E4-8D74-854F9914F862}" type="sibTrans" cxnId="{6CC00F5B-D982-47B8-BC7F-B2BE8E3FBE3B}">
      <dgm:prSet/>
      <dgm:spPr/>
      <dgm:t>
        <a:bodyPr/>
        <a:lstStyle/>
        <a:p>
          <a:endParaRPr lang="en-US" sz="2800"/>
        </a:p>
      </dgm:t>
    </dgm:pt>
    <dgm:pt modelId="{10047DF6-E36B-44E8-8BCB-799E57483DEA}">
      <dgm:prSet phldrT="[Text]" custT="1"/>
      <dgm:spPr/>
      <dgm:t>
        <a:bodyPr/>
        <a:lstStyle/>
        <a:p>
          <a:r>
            <a:rPr lang="en-US" sz="1800" b="0" i="0" dirty="0" smtClean="0"/>
            <a:t>Find out dependencies and identify patterns</a:t>
          </a:r>
          <a:endParaRPr lang="en-US" sz="1800" dirty="0"/>
        </a:p>
      </dgm:t>
    </dgm:pt>
    <dgm:pt modelId="{C5B9133B-7BC8-4B7A-916B-5809751B13F1}" type="parTrans" cxnId="{6D388276-F56A-472A-AF78-A1F97A1A18AC}">
      <dgm:prSet/>
      <dgm:spPr/>
      <dgm:t>
        <a:bodyPr/>
        <a:lstStyle/>
        <a:p>
          <a:endParaRPr lang="en-US" sz="2800"/>
        </a:p>
      </dgm:t>
    </dgm:pt>
    <dgm:pt modelId="{25397449-873A-46A1-A6B1-50EB6B1B1D26}" type="sibTrans" cxnId="{6D388276-F56A-472A-AF78-A1F97A1A18AC}">
      <dgm:prSet/>
      <dgm:spPr/>
      <dgm:t>
        <a:bodyPr/>
        <a:lstStyle/>
        <a:p>
          <a:endParaRPr lang="en-US" sz="2800"/>
        </a:p>
      </dgm:t>
    </dgm:pt>
    <dgm:pt modelId="{810EF0F2-DE8C-4A0E-BFBD-AF372B3D1D34}">
      <dgm:prSet phldrT="[Text]" custT="1"/>
      <dgm:spPr/>
      <dgm:t>
        <a:bodyPr/>
        <a:lstStyle/>
        <a:p>
          <a:r>
            <a:rPr lang="en-US" sz="1800" dirty="0" smtClean="0"/>
            <a:t>Predictive Analytics</a:t>
          </a:r>
          <a:endParaRPr lang="en-US" sz="1800" dirty="0"/>
        </a:p>
      </dgm:t>
    </dgm:pt>
    <dgm:pt modelId="{5394293B-13FE-4D1E-A43E-3859394C9CB7}" type="parTrans" cxnId="{6C936370-961B-42EA-9B42-587658E1538C}">
      <dgm:prSet/>
      <dgm:spPr/>
      <dgm:t>
        <a:bodyPr/>
        <a:lstStyle/>
        <a:p>
          <a:endParaRPr lang="en-US" sz="2800"/>
        </a:p>
      </dgm:t>
    </dgm:pt>
    <dgm:pt modelId="{7EB74B1C-8259-499A-A498-ACD8C10A72F1}" type="sibTrans" cxnId="{6C936370-961B-42EA-9B42-587658E1538C}">
      <dgm:prSet/>
      <dgm:spPr/>
      <dgm:t>
        <a:bodyPr/>
        <a:lstStyle/>
        <a:p>
          <a:endParaRPr lang="en-US" sz="2800"/>
        </a:p>
      </dgm:t>
    </dgm:pt>
    <dgm:pt modelId="{7E4A6144-79E8-474E-AC00-8094472A6560}">
      <dgm:prSet phldrT="[Text]" custT="1"/>
      <dgm:spPr/>
      <dgm:t>
        <a:bodyPr/>
        <a:lstStyle/>
        <a:p>
          <a:r>
            <a:rPr lang="en-US" sz="1800" dirty="0" smtClean="0"/>
            <a:t>Tells “what’s likely to happen”</a:t>
          </a:r>
          <a:endParaRPr lang="en-US" sz="1800" dirty="0"/>
        </a:p>
      </dgm:t>
    </dgm:pt>
    <dgm:pt modelId="{B2504A3C-760E-407F-B912-ED02A2F88F1B}" type="parTrans" cxnId="{18271558-B5DB-4AD0-960B-16B67966FFE4}">
      <dgm:prSet/>
      <dgm:spPr/>
      <dgm:t>
        <a:bodyPr/>
        <a:lstStyle/>
        <a:p>
          <a:endParaRPr lang="en-US" sz="2800"/>
        </a:p>
      </dgm:t>
    </dgm:pt>
    <dgm:pt modelId="{2D7EA517-9E8F-49D5-8904-087797B5A8A2}" type="sibTrans" cxnId="{18271558-B5DB-4AD0-960B-16B67966FFE4}">
      <dgm:prSet/>
      <dgm:spPr/>
      <dgm:t>
        <a:bodyPr/>
        <a:lstStyle/>
        <a:p>
          <a:endParaRPr lang="en-US" sz="2800"/>
        </a:p>
      </dgm:t>
    </dgm:pt>
    <dgm:pt modelId="{5BDFBCB5-A96E-47B1-B17C-A80DD20015AB}">
      <dgm:prSet phldrT="[Text]" custT="1"/>
      <dgm:spPr/>
      <dgm:t>
        <a:bodyPr/>
        <a:lstStyle/>
        <a:p>
          <a:r>
            <a:rPr lang="en-US" sz="1800" dirty="0" smtClean="0"/>
            <a:t>Tool for forecasting</a:t>
          </a:r>
          <a:endParaRPr lang="en-US" sz="1800" dirty="0"/>
        </a:p>
      </dgm:t>
    </dgm:pt>
    <dgm:pt modelId="{40BE3243-2BD1-4F15-B25B-5A813899A629}" type="parTrans" cxnId="{C248A4FF-05A9-4BE1-91ED-56633877DF44}">
      <dgm:prSet/>
      <dgm:spPr/>
      <dgm:t>
        <a:bodyPr/>
        <a:lstStyle/>
        <a:p>
          <a:endParaRPr lang="en-US" sz="2800"/>
        </a:p>
      </dgm:t>
    </dgm:pt>
    <dgm:pt modelId="{B0A8C408-B2B4-4D04-815A-386FFB551F1F}" type="sibTrans" cxnId="{C248A4FF-05A9-4BE1-91ED-56633877DF44}">
      <dgm:prSet/>
      <dgm:spPr/>
      <dgm:t>
        <a:bodyPr/>
        <a:lstStyle/>
        <a:p>
          <a:endParaRPr lang="en-US" sz="2800"/>
        </a:p>
      </dgm:t>
    </dgm:pt>
    <dgm:pt modelId="{44E231B8-DA11-4898-8AF0-85F1FAB012E2}">
      <dgm:prSet phldrT="[Text]" custT="1"/>
      <dgm:spPr/>
      <dgm:t>
        <a:bodyPr/>
        <a:lstStyle/>
        <a:p>
          <a:r>
            <a:rPr lang="en-US" sz="1800" dirty="0" smtClean="0"/>
            <a:t>Prescriptive Analytics</a:t>
          </a:r>
          <a:endParaRPr lang="en-US" sz="1800" dirty="0"/>
        </a:p>
      </dgm:t>
    </dgm:pt>
    <dgm:pt modelId="{7F156181-DB29-4520-AA25-CA325DA3A42F}" type="parTrans" cxnId="{FEF08FA3-E714-46EE-B189-D4B38E135C26}">
      <dgm:prSet/>
      <dgm:spPr/>
      <dgm:t>
        <a:bodyPr/>
        <a:lstStyle/>
        <a:p>
          <a:endParaRPr lang="en-US" sz="2800"/>
        </a:p>
      </dgm:t>
    </dgm:pt>
    <dgm:pt modelId="{8F2A6DDD-E88B-487C-BDBE-0338C12F783C}" type="sibTrans" cxnId="{FEF08FA3-E714-46EE-B189-D4B38E135C26}">
      <dgm:prSet/>
      <dgm:spPr/>
      <dgm:t>
        <a:bodyPr/>
        <a:lstStyle/>
        <a:p>
          <a:endParaRPr lang="en-US" sz="2800"/>
        </a:p>
      </dgm:t>
    </dgm:pt>
    <dgm:pt modelId="{DE5C618B-EBEB-4CD8-9C5B-F3906CCF90E7}">
      <dgm:prSet phldrT="[Text]" custT="1"/>
      <dgm:spPr/>
      <dgm:t>
        <a:bodyPr/>
        <a:lstStyle/>
        <a:p>
          <a:r>
            <a:rPr lang="en-US" sz="1800" b="0" i="0" dirty="0" smtClean="0"/>
            <a:t>Prescribe </a:t>
          </a:r>
          <a:r>
            <a:rPr lang="en-US" sz="1800" b="0" i="1" dirty="0" smtClean="0"/>
            <a:t>what action to take</a:t>
          </a:r>
          <a:r>
            <a:rPr lang="en-US" sz="1800" b="0" i="0" dirty="0" smtClean="0"/>
            <a:t> to eliminate a future problem or take full advantage of a promising trend</a:t>
          </a:r>
          <a:endParaRPr lang="en-US" sz="1800" dirty="0"/>
        </a:p>
      </dgm:t>
    </dgm:pt>
    <dgm:pt modelId="{537688E8-1230-4EDE-A494-EAFDD031CA9C}" type="parTrans" cxnId="{37C26317-FCE2-4CE0-94FE-47FF7E30DC09}">
      <dgm:prSet/>
      <dgm:spPr/>
      <dgm:t>
        <a:bodyPr/>
        <a:lstStyle/>
        <a:p>
          <a:endParaRPr lang="en-US" sz="2800"/>
        </a:p>
      </dgm:t>
    </dgm:pt>
    <dgm:pt modelId="{CDE5A888-2D82-4A3B-A4C7-718918E5A5B2}" type="sibTrans" cxnId="{37C26317-FCE2-4CE0-94FE-47FF7E30DC09}">
      <dgm:prSet/>
      <dgm:spPr/>
      <dgm:t>
        <a:bodyPr/>
        <a:lstStyle/>
        <a:p>
          <a:endParaRPr lang="en-US" sz="2800"/>
        </a:p>
      </dgm:t>
    </dgm:pt>
    <dgm:pt modelId="{1B4E02E6-D518-44CE-8FAE-6B43C8F863D9}">
      <dgm:prSet phldrT="[Text]" custT="1"/>
      <dgm:spPr/>
      <dgm:t>
        <a:bodyPr/>
        <a:lstStyle/>
        <a:p>
          <a:r>
            <a:rPr lang="en-US" sz="1800" b="0" i="0" dirty="0" smtClean="0"/>
            <a:t>Signals that something is wrong or right, without explaining why</a:t>
          </a:r>
          <a:endParaRPr lang="en-US" sz="1800" dirty="0"/>
        </a:p>
      </dgm:t>
    </dgm:pt>
    <dgm:pt modelId="{8AB6F19A-C4CC-413A-B2EB-ECD924F49ACF}" type="parTrans" cxnId="{C6B5A4B1-5D91-4B18-87ED-6A99BE9AE9FF}">
      <dgm:prSet/>
      <dgm:spPr/>
      <dgm:t>
        <a:bodyPr/>
        <a:lstStyle/>
        <a:p>
          <a:endParaRPr lang="en-US" sz="2800"/>
        </a:p>
      </dgm:t>
    </dgm:pt>
    <dgm:pt modelId="{9C7F9C6F-DB7C-43F7-9B5E-3268FCC1F586}" type="sibTrans" cxnId="{C6B5A4B1-5D91-4B18-87ED-6A99BE9AE9FF}">
      <dgm:prSet/>
      <dgm:spPr/>
      <dgm:t>
        <a:bodyPr/>
        <a:lstStyle/>
        <a:p>
          <a:endParaRPr lang="en-US" sz="2800"/>
        </a:p>
      </dgm:t>
    </dgm:pt>
    <dgm:pt modelId="{96A6C7CB-D3F8-40AA-9FA0-BDD0D680FB6C}">
      <dgm:prSet phldrT="[Text]" custT="1"/>
      <dgm:spPr/>
      <dgm:t>
        <a:bodyPr/>
        <a:lstStyle/>
        <a:p>
          <a:r>
            <a:rPr lang="en-US" sz="1800" dirty="0" smtClean="0"/>
            <a:t>Tries to find root cause why something went right or wrong</a:t>
          </a:r>
          <a:endParaRPr lang="en-US" sz="1800" dirty="0"/>
        </a:p>
      </dgm:t>
    </dgm:pt>
    <dgm:pt modelId="{3E97B987-D269-4D30-9701-C8E6F1891DA8}" type="parTrans" cxnId="{134A8918-84B8-49D2-B896-5A8F5671747D}">
      <dgm:prSet/>
      <dgm:spPr/>
      <dgm:t>
        <a:bodyPr/>
        <a:lstStyle/>
        <a:p>
          <a:endParaRPr lang="en-US" sz="2800"/>
        </a:p>
      </dgm:t>
    </dgm:pt>
    <dgm:pt modelId="{F6ECE4C7-BE31-4B85-9501-F792BD6DEAC9}" type="sibTrans" cxnId="{134A8918-84B8-49D2-B896-5A8F5671747D}">
      <dgm:prSet/>
      <dgm:spPr/>
      <dgm:t>
        <a:bodyPr/>
        <a:lstStyle/>
        <a:p>
          <a:endParaRPr lang="en-US" sz="2800"/>
        </a:p>
      </dgm:t>
    </dgm:pt>
    <dgm:pt modelId="{3A8917D3-8D45-476B-AC9E-EF7606B951D8}">
      <dgm:prSet phldrT="[Text]" custT="1"/>
      <dgm:spPr/>
      <dgm:t>
        <a:bodyPr/>
        <a:lstStyle/>
        <a:p>
          <a:r>
            <a:rPr lang="en-US" sz="1800" dirty="0" smtClean="0"/>
            <a:t>Predicts or forecast what is likely to happened in future</a:t>
          </a:r>
          <a:endParaRPr lang="en-US" sz="1800" dirty="0"/>
        </a:p>
      </dgm:t>
    </dgm:pt>
    <dgm:pt modelId="{5BC40B01-F489-4E20-A8A8-86027B8D8B4A}" type="parTrans" cxnId="{3CCCC09D-0430-49E3-AAA2-826E6721231F}">
      <dgm:prSet/>
      <dgm:spPr/>
      <dgm:t>
        <a:bodyPr/>
        <a:lstStyle/>
        <a:p>
          <a:endParaRPr lang="en-US" sz="2800"/>
        </a:p>
      </dgm:t>
    </dgm:pt>
    <dgm:pt modelId="{57211699-AEDE-4D5C-8FA9-453936495025}" type="sibTrans" cxnId="{3CCCC09D-0430-49E3-AAA2-826E6721231F}">
      <dgm:prSet/>
      <dgm:spPr/>
      <dgm:t>
        <a:bodyPr/>
        <a:lstStyle/>
        <a:p>
          <a:endParaRPr lang="en-US" sz="2800"/>
        </a:p>
      </dgm:t>
    </dgm:pt>
    <dgm:pt modelId="{A7852FF9-7175-4F9C-B5D0-F34EF8EE3564}">
      <dgm:prSet phldrT="[Text]" custT="1"/>
      <dgm:spPr/>
      <dgm:t>
        <a:bodyPr/>
        <a:lstStyle/>
        <a:p>
          <a:r>
            <a:rPr lang="en-US" sz="1800" b="0" i="0" dirty="0" smtClean="0"/>
            <a:t>Uses advanced tools and technologies, like machine learning, business rules and algorithms, which makes it sophisticated to implement and manage. </a:t>
          </a:r>
          <a:endParaRPr lang="en-US" sz="1800" dirty="0"/>
        </a:p>
      </dgm:t>
    </dgm:pt>
    <dgm:pt modelId="{264CAA00-D4C8-4D84-84CF-3DBF53385823}" type="parTrans" cxnId="{A2BE876E-E030-427D-BD27-0E55B8EEAF68}">
      <dgm:prSet/>
      <dgm:spPr/>
      <dgm:t>
        <a:bodyPr/>
        <a:lstStyle/>
        <a:p>
          <a:endParaRPr lang="en-US" sz="2800"/>
        </a:p>
      </dgm:t>
    </dgm:pt>
    <dgm:pt modelId="{26A105E9-3436-4507-B953-E5F30AB0393A}" type="sibTrans" cxnId="{A2BE876E-E030-427D-BD27-0E55B8EEAF68}">
      <dgm:prSet/>
      <dgm:spPr/>
      <dgm:t>
        <a:bodyPr/>
        <a:lstStyle/>
        <a:p>
          <a:endParaRPr lang="en-US" sz="2800"/>
        </a:p>
      </dgm:t>
    </dgm:pt>
    <dgm:pt modelId="{71701CAD-EDB9-4292-AABC-A39EE7D98CFD}" type="pres">
      <dgm:prSet presAssocID="{10EF9633-521A-4427-BFBF-0C9BF98DF10E}" presName="Name0" presStyleCnt="0">
        <dgm:presLayoutVars>
          <dgm:dir/>
          <dgm:animLvl val="lvl"/>
          <dgm:resizeHandles val="exact"/>
        </dgm:presLayoutVars>
      </dgm:prSet>
      <dgm:spPr/>
      <dgm:t>
        <a:bodyPr/>
        <a:lstStyle/>
        <a:p>
          <a:endParaRPr lang="en-US"/>
        </a:p>
      </dgm:t>
    </dgm:pt>
    <dgm:pt modelId="{19F7208A-0FA6-451C-9E15-56AF456E1706}" type="pres">
      <dgm:prSet presAssocID="{9FBA008D-64AD-4DEB-95D3-58C8C01B893E}" presName="linNode" presStyleCnt="0"/>
      <dgm:spPr/>
    </dgm:pt>
    <dgm:pt modelId="{8B96917A-6219-4841-9CD4-C2F727F3AC0B}" type="pres">
      <dgm:prSet presAssocID="{9FBA008D-64AD-4DEB-95D3-58C8C01B893E}" presName="parTx" presStyleLbl="revTx" presStyleIdx="0" presStyleCnt="4">
        <dgm:presLayoutVars>
          <dgm:chMax val="1"/>
          <dgm:bulletEnabled val="1"/>
        </dgm:presLayoutVars>
      </dgm:prSet>
      <dgm:spPr/>
      <dgm:t>
        <a:bodyPr/>
        <a:lstStyle/>
        <a:p>
          <a:endParaRPr lang="en-US"/>
        </a:p>
      </dgm:t>
    </dgm:pt>
    <dgm:pt modelId="{0D109BB9-77C7-49BE-9EFE-EDDF4B95CDF3}" type="pres">
      <dgm:prSet presAssocID="{9FBA008D-64AD-4DEB-95D3-58C8C01B893E}" presName="bracket" presStyleLbl="parChTrans1D1" presStyleIdx="0" presStyleCnt="4"/>
      <dgm:spPr/>
    </dgm:pt>
    <dgm:pt modelId="{BD79710A-F51D-4922-9E82-E647296D5BB7}" type="pres">
      <dgm:prSet presAssocID="{9FBA008D-64AD-4DEB-95D3-58C8C01B893E}" presName="spH" presStyleCnt="0"/>
      <dgm:spPr/>
    </dgm:pt>
    <dgm:pt modelId="{AC066E89-8992-4C30-80C4-C8059719AFE8}" type="pres">
      <dgm:prSet presAssocID="{9FBA008D-64AD-4DEB-95D3-58C8C01B893E}" presName="desTx" presStyleLbl="node1" presStyleIdx="0" presStyleCnt="4">
        <dgm:presLayoutVars>
          <dgm:bulletEnabled val="1"/>
        </dgm:presLayoutVars>
      </dgm:prSet>
      <dgm:spPr/>
      <dgm:t>
        <a:bodyPr/>
        <a:lstStyle/>
        <a:p>
          <a:endParaRPr lang="en-US"/>
        </a:p>
      </dgm:t>
    </dgm:pt>
    <dgm:pt modelId="{DBEBE239-05FF-48D1-B749-56EAC299B2B2}" type="pres">
      <dgm:prSet presAssocID="{705BE6C9-8F7B-47D4-B038-0424211E2E49}" presName="spV" presStyleCnt="0"/>
      <dgm:spPr/>
    </dgm:pt>
    <dgm:pt modelId="{702E3F73-09AC-4887-BAE1-CF6D5059DCF5}" type="pres">
      <dgm:prSet presAssocID="{2F8F4545-32A9-444F-8FF7-54F9B2E4D398}" presName="linNode" presStyleCnt="0"/>
      <dgm:spPr/>
    </dgm:pt>
    <dgm:pt modelId="{19F38F5C-7F5C-450B-87CE-A1CBBE728887}" type="pres">
      <dgm:prSet presAssocID="{2F8F4545-32A9-444F-8FF7-54F9B2E4D398}" presName="parTx" presStyleLbl="revTx" presStyleIdx="1" presStyleCnt="4">
        <dgm:presLayoutVars>
          <dgm:chMax val="1"/>
          <dgm:bulletEnabled val="1"/>
        </dgm:presLayoutVars>
      </dgm:prSet>
      <dgm:spPr/>
      <dgm:t>
        <a:bodyPr/>
        <a:lstStyle/>
        <a:p>
          <a:endParaRPr lang="en-US"/>
        </a:p>
      </dgm:t>
    </dgm:pt>
    <dgm:pt modelId="{0FD22B0A-4BAD-4954-81EF-56CA3C3D882A}" type="pres">
      <dgm:prSet presAssocID="{2F8F4545-32A9-444F-8FF7-54F9B2E4D398}" presName="bracket" presStyleLbl="parChTrans1D1" presStyleIdx="1" presStyleCnt="4"/>
      <dgm:spPr/>
    </dgm:pt>
    <dgm:pt modelId="{20CDDAC0-718A-45EA-9190-CB59E370DCC7}" type="pres">
      <dgm:prSet presAssocID="{2F8F4545-32A9-444F-8FF7-54F9B2E4D398}" presName="spH" presStyleCnt="0"/>
      <dgm:spPr/>
    </dgm:pt>
    <dgm:pt modelId="{2A32AA1E-CCA7-4A69-84D5-2A00BCCF1372}" type="pres">
      <dgm:prSet presAssocID="{2F8F4545-32A9-444F-8FF7-54F9B2E4D398}" presName="desTx" presStyleLbl="node1" presStyleIdx="1" presStyleCnt="4">
        <dgm:presLayoutVars>
          <dgm:bulletEnabled val="1"/>
        </dgm:presLayoutVars>
      </dgm:prSet>
      <dgm:spPr/>
      <dgm:t>
        <a:bodyPr/>
        <a:lstStyle/>
        <a:p>
          <a:endParaRPr lang="en-US"/>
        </a:p>
      </dgm:t>
    </dgm:pt>
    <dgm:pt modelId="{C8911D38-C740-490D-9ED1-72EF2C72795F}" type="pres">
      <dgm:prSet presAssocID="{516B6A44-76C0-4394-8AB4-04DBA155983E}" presName="spV" presStyleCnt="0"/>
      <dgm:spPr/>
    </dgm:pt>
    <dgm:pt modelId="{DB747224-067C-43BD-A547-008EBEA14CDB}" type="pres">
      <dgm:prSet presAssocID="{810EF0F2-DE8C-4A0E-BFBD-AF372B3D1D34}" presName="linNode" presStyleCnt="0"/>
      <dgm:spPr/>
    </dgm:pt>
    <dgm:pt modelId="{505D5626-DE4A-4BE7-B19A-0EB38B027C16}" type="pres">
      <dgm:prSet presAssocID="{810EF0F2-DE8C-4A0E-BFBD-AF372B3D1D34}" presName="parTx" presStyleLbl="revTx" presStyleIdx="2" presStyleCnt="4">
        <dgm:presLayoutVars>
          <dgm:chMax val="1"/>
          <dgm:bulletEnabled val="1"/>
        </dgm:presLayoutVars>
      </dgm:prSet>
      <dgm:spPr/>
      <dgm:t>
        <a:bodyPr/>
        <a:lstStyle/>
        <a:p>
          <a:endParaRPr lang="en-US"/>
        </a:p>
      </dgm:t>
    </dgm:pt>
    <dgm:pt modelId="{7CF017AE-79D9-4BAC-A52D-7D1FABFC6B29}" type="pres">
      <dgm:prSet presAssocID="{810EF0F2-DE8C-4A0E-BFBD-AF372B3D1D34}" presName="bracket" presStyleLbl="parChTrans1D1" presStyleIdx="2" presStyleCnt="4"/>
      <dgm:spPr/>
    </dgm:pt>
    <dgm:pt modelId="{1932FC26-46D9-4F40-BB34-DEB03FBA0F5F}" type="pres">
      <dgm:prSet presAssocID="{810EF0F2-DE8C-4A0E-BFBD-AF372B3D1D34}" presName="spH" presStyleCnt="0"/>
      <dgm:spPr/>
    </dgm:pt>
    <dgm:pt modelId="{EEDD6E05-7FAA-42D3-B681-5877C85DDA25}" type="pres">
      <dgm:prSet presAssocID="{810EF0F2-DE8C-4A0E-BFBD-AF372B3D1D34}" presName="desTx" presStyleLbl="node1" presStyleIdx="2" presStyleCnt="4">
        <dgm:presLayoutVars>
          <dgm:bulletEnabled val="1"/>
        </dgm:presLayoutVars>
      </dgm:prSet>
      <dgm:spPr/>
      <dgm:t>
        <a:bodyPr/>
        <a:lstStyle/>
        <a:p>
          <a:endParaRPr lang="en-US"/>
        </a:p>
      </dgm:t>
    </dgm:pt>
    <dgm:pt modelId="{68AE179B-BBE5-4A4D-80D0-2F7F351DAFFB}" type="pres">
      <dgm:prSet presAssocID="{7EB74B1C-8259-499A-A498-ACD8C10A72F1}" presName="spV" presStyleCnt="0"/>
      <dgm:spPr/>
    </dgm:pt>
    <dgm:pt modelId="{DC2AE2D4-D6E0-4ECB-86A4-1D96C115584C}" type="pres">
      <dgm:prSet presAssocID="{44E231B8-DA11-4898-8AF0-85F1FAB012E2}" presName="linNode" presStyleCnt="0"/>
      <dgm:spPr/>
    </dgm:pt>
    <dgm:pt modelId="{51D2D2A0-CA0E-40CE-97A4-75BCDD792E0B}" type="pres">
      <dgm:prSet presAssocID="{44E231B8-DA11-4898-8AF0-85F1FAB012E2}" presName="parTx" presStyleLbl="revTx" presStyleIdx="3" presStyleCnt="4">
        <dgm:presLayoutVars>
          <dgm:chMax val="1"/>
          <dgm:bulletEnabled val="1"/>
        </dgm:presLayoutVars>
      </dgm:prSet>
      <dgm:spPr/>
      <dgm:t>
        <a:bodyPr/>
        <a:lstStyle/>
        <a:p>
          <a:endParaRPr lang="en-US"/>
        </a:p>
      </dgm:t>
    </dgm:pt>
    <dgm:pt modelId="{E1EB13F7-3DE2-467D-913B-D53BAD582FA0}" type="pres">
      <dgm:prSet presAssocID="{44E231B8-DA11-4898-8AF0-85F1FAB012E2}" presName="bracket" presStyleLbl="parChTrans1D1" presStyleIdx="3" presStyleCnt="4"/>
      <dgm:spPr/>
    </dgm:pt>
    <dgm:pt modelId="{655C7C35-3FA8-41A5-82CF-32264E89A498}" type="pres">
      <dgm:prSet presAssocID="{44E231B8-DA11-4898-8AF0-85F1FAB012E2}" presName="spH" presStyleCnt="0"/>
      <dgm:spPr/>
    </dgm:pt>
    <dgm:pt modelId="{4A10306F-2AD6-4116-9D2B-52EE2C0E07DC}" type="pres">
      <dgm:prSet presAssocID="{44E231B8-DA11-4898-8AF0-85F1FAB012E2}" presName="desTx" presStyleLbl="node1" presStyleIdx="3" presStyleCnt="4">
        <dgm:presLayoutVars>
          <dgm:bulletEnabled val="1"/>
        </dgm:presLayoutVars>
      </dgm:prSet>
      <dgm:spPr/>
      <dgm:t>
        <a:bodyPr/>
        <a:lstStyle/>
        <a:p>
          <a:endParaRPr lang="en-US"/>
        </a:p>
      </dgm:t>
    </dgm:pt>
  </dgm:ptLst>
  <dgm:cxnLst>
    <dgm:cxn modelId="{3CCCC09D-0430-49E3-AAA2-826E6721231F}" srcId="{810EF0F2-DE8C-4A0E-BFBD-AF372B3D1D34}" destId="{3A8917D3-8D45-476B-AC9E-EF7606B951D8}" srcOrd="2" destOrd="0" parTransId="{5BC40B01-F489-4E20-A8A8-86027B8D8B4A}" sibTransId="{57211699-AEDE-4D5C-8FA9-453936495025}"/>
    <dgm:cxn modelId="{BB3E2AEC-A1C3-43DA-8F69-38104B638347}" type="presOf" srcId="{1B4E02E6-D518-44CE-8FAE-6B43C8F863D9}" destId="{AC066E89-8992-4C30-80C4-C8059719AFE8}" srcOrd="0" destOrd="2" presId="urn:diagrams.loki3.com/BracketList"/>
    <dgm:cxn modelId="{29EF49F0-4572-419A-9E06-47B630E5E46E}" srcId="{9FBA008D-64AD-4DEB-95D3-58C8C01B893E}" destId="{5D63DB9F-DF66-41EC-B7F2-EECEEB700B61}" srcOrd="1" destOrd="0" parTransId="{EC4F123B-E173-4F24-9E66-B54EFD5428C4}" sibTransId="{A7249D63-11E2-4FCD-B152-51B662B99A39}"/>
    <dgm:cxn modelId="{18271558-B5DB-4AD0-960B-16B67966FFE4}" srcId="{810EF0F2-DE8C-4A0E-BFBD-AF372B3D1D34}" destId="{7E4A6144-79E8-474E-AC00-8094472A6560}" srcOrd="0" destOrd="0" parTransId="{B2504A3C-760E-407F-B912-ED02A2F88F1B}" sibTransId="{2D7EA517-9E8F-49D5-8904-087797B5A8A2}"/>
    <dgm:cxn modelId="{B145A728-7CFF-4A6C-B49F-094D03B8E4FF}" type="presOf" srcId="{96A6C7CB-D3F8-40AA-9FA0-BDD0D680FB6C}" destId="{2A32AA1E-CCA7-4A69-84D5-2A00BCCF1372}" srcOrd="0" destOrd="2" presId="urn:diagrams.loki3.com/BracketList"/>
    <dgm:cxn modelId="{C6B5A4B1-5D91-4B18-87ED-6A99BE9AE9FF}" srcId="{9FBA008D-64AD-4DEB-95D3-58C8C01B893E}" destId="{1B4E02E6-D518-44CE-8FAE-6B43C8F863D9}" srcOrd="2" destOrd="0" parTransId="{8AB6F19A-C4CC-413A-B2EB-ECD924F49ACF}" sibTransId="{9C7F9C6F-DB7C-43F7-9B5E-3268FCC1F586}"/>
    <dgm:cxn modelId="{9BCE626D-6819-431E-8FE0-E9227EAF28C5}" type="presOf" srcId="{810EF0F2-DE8C-4A0E-BFBD-AF372B3D1D34}" destId="{505D5626-DE4A-4BE7-B19A-0EB38B027C16}" srcOrd="0" destOrd="0" presId="urn:diagrams.loki3.com/BracketList"/>
    <dgm:cxn modelId="{3E069B67-12B6-4EE6-A755-56F9714F2632}" type="presOf" srcId="{7E4A6144-79E8-474E-AC00-8094472A6560}" destId="{EEDD6E05-7FAA-42D3-B681-5877C85DDA25}" srcOrd="0" destOrd="0" presId="urn:diagrams.loki3.com/BracketList"/>
    <dgm:cxn modelId="{00536998-EF41-43FE-A512-5C48E36386B9}" type="presOf" srcId="{A11A37DB-1781-414A-92A0-21E7D06687ED}" destId="{2A32AA1E-CCA7-4A69-84D5-2A00BCCF1372}" srcOrd="0" destOrd="0" presId="urn:diagrams.loki3.com/BracketList"/>
    <dgm:cxn modelId="{C5BEF9FA-3E60-4AA0-8115-D088F2F569F2}" srcId="{9FBA008D-64AD-4DEB-95D3-58C8C01B893E}" destId="{18B68A9F-6611-4FDE-94B6-5B7660E7859A}" srcOrd="0" destOrd="0" parTransId="{7EF921C8-8981-4815-8D5A-45A91B0F77FC}" sibTransId="{83499266-AC25-45B9-A6A4-9452FE9E779B}"/>
    <dgm:cxn modelId="{95624DC7-10A1-4849-BD54-58715665109A}" type="presOf" srcId="{9FBA008D-64AD-4DEB-95D3-58C8C01B893E}" destId="{8B96917A-6219-4841-9CD4-C2F727F3AC0B}" srcOrd="0" destOrd="0" presId="urn:diagrams.loki3.com/BracketList"/>
    <dgm:cxn modelId="{E9DF5B68-28F4-4968-A8C0-AF349A2D8A51}" type="presOf" srcId="{A7852FF9-7175-4F9C-B5D0-F34EF8EE3564}" destId="{4A10306F-2AD6-4116-9D2B-52EE2C0E07DC}" srcOrd="0" destOrd="1" presId="urn:diagrams.loki3.com/BracketList"/>
    <dgm:cxn modelId="{A30421D8-8D68-4893-9549-5FF13E8A9177}" type="presOf" srcId="{5D63DB9F-DF66-41EC-B7F2-EECEEB700B61}" destId="{AC066E89-8992-4C30-80C4-C8059719AFE8}" srcOrd="0" destOrd="1" presId="urn:diagrams.loki3.com/BracketList"/>
    <dgm:cxn modelId="{37C26317-FCE2-4CE0-94FE-47FF7E30DC09}" srcId="{44E231B8-DA11-4898-8AF0-85F1FAB012E2}" destId="{DE5C618B-EBEB-4CD8-9C5B-F3906CCF90E7}" srcOrd="0" destOrd="0" parTransId="{537688E8-1230-4EDE-A494-EAFDD031CA9C}" sibTransId="{CDE5A888-2D82-4A3B-A4C7-718918E5A5B2}"/>
    <dgm:cxn modelId="{C248A4FF-05A9-4BE1-91ED-56633877DF44}" srcId="{810EF0F2-DE8C-4A0E-BFBD-AF372B3D1D34}" destId="{5BDFBCB5-A96E-47B1-B17C-A80DD20015AB}" srcOrd="1" destOrd="0" parTransId="{40BE3243-2BD1-4F15-B25B-5A813899A629}" sibTransId="{B0A8C408-B2B4-4D04-815A-386FFB551F1F}"/>
    <dgm:cxn modelId="{027FED8C-BEF9-424A-B469-2A3DB32E00D9}" srcId="{10EF9633-521A-4427-BFBF-0C9BF98DF10E}" destId="{9FBA008D-64AD-4DEB-95D3-58C8C01B893E}" srcOrd="0" destOrd="0" parTransId="{F6D80FCD-6C78-4883-A9DD-A16AF65B877E}" sibTransId="{705BE6C9-8F7B-47D4-B038-0424211E2E49}"/>
    <dgm:cxn modelId="{FEF08FA3-E714-46EE-B189-D4B38E135C26}" srcId="{10EF9633-521A-4427-BFBF-0C9BF98DF10E}" destId="{44E231B8-DA11-4898-8AF0-85F1FAB012E2}" srcOrd="3" destOrd="0" parTransId="{7F156181-DB29-4520-AA25-CA325DA3A42F}" sibTransId="{8F2A6DDD-E88B-487C-BDBE-0338C12F783C}"/>
    <dgm:cxn modelId="{623B94EE-556F-4182-9D3D-B4EB0DE8D3C5}" type="presOf" srcId="{5BDFBCB5-A96E-47B1-B17C-A80DD20015AB}" destId="{EEDD6E05-7FAA-42D3-B681-5877C85DDA25}" srcOrd="0" destOrd="1" presId="urn:diagrams.loki3.com/BracketList"/>
    <dgm:cxn modelId="{8221AF46-C584-413D-A830-97F59E2BF24A}" type="presOf" srcId="{DE5C618B-EBEB-4CD8-9C5B-F3906CCF90E7}" destId="{4A10306F-2AD6-4116-9D2B-52EE2C0E07DC}" srcOrd="0" destOrd="0" presId="urn:diagrams.loki3.com/BracketList"/>
    <dgm:cxn modelId="{6B9AFDF7-F878-4F17-9AC5-D0090CAD6941}" srcId="{10EF9633-521A-4427-BFBF-0C9BF98DF10E}" destId="{2F8F4545-32A9-444F-8FF7-54F9B2E4D398}" srcOrd="1" destOrd="0" parTransId="{A96E24F4-EF2D-47EE-AADE-D32B9FA531C7}" sibTransId="{516B6A44-76C0-4394-8AB4-04DBA155983E}"/>
    <dgm:cxn modelId="{2C39E839-1779-4F0B-AC97-59CDCCF6EF02}" type="presOf" srcId="{10047DF6-E36B-44E8-8BCB-799E57483DEA}" destId="{2A32AA1E-CCA7-4A69-84D5-2A00BCCF1372}" srcOrd="0" destOrd="1" presId="urn:diagrams.loki3.com/BracketList"/>
    <dgm:cxn modelId="{A2BE876E-E030-427D-BD27-0E55B8EEAF68}" srcId="{44E231B8-DA11-4898-8AF0-85F1FAB012E2}" destId="{A7852FF9-7175-4F9C-B5D0-F34EF8EE3564}" srcOrd="1" destOrd="0" parTransId="{264CAA00-D4C8-4D84-84CF-3DBF53385823}" sibTransId="{26A105E9-3436-4507-B953-E5F30AB0393A}"/>
    <dgm:cxn modelId="{6CC00F5B-D982-47B8-BC7F-B2BE8E3FBE3B}" srcId="{2F8F4545-32A9-444F-8FF7-54F9B2E4D398}" destId="{A11A37DB-1781-414A-92A0-21E7D06687ED}" srcOrd="0" destOrd="0" parTransId="{5D3CE0BD-AB43-4B6A-B8F6-F52FA84ACAE8}" sibTransId="{B0EDB478-BCEE-46E4-8D74-854F9914F862}"/>
    <dgm:cxn modelId="{6D388276-F56A-472A-AF78-A1F97A1A18AC}" srcId="{2F8F4545-32A9-444F-8FF7-54F9B2E4D398}" destId="{10047DF6-E36B-44E8-8BCB-799E57483DEA}" srcOrd="1" destOrd="0" parTransId="{C5B9133B-7BC8-4B7A-916B-5809751B13F1}" sibTransId="{25397449-873A-46A1-A6B1-50EB6B1B1D26}"/>
    <dgm:cxn modelId="{DF1649FC-3D94-4ED2-AD1E-6691503F0C64}" type="presOf" srcId="{10EF9633-521A-4427-BFBF-0C9BF98DF10E}" destId="{71701CAD-EDB9-4292-AABC-A39EE7D98CFD}" srcOrd="0" destOrd="0" presId="urn:diagrams.loki3.com/BracketList"/>
    <dgm:cxn modelId="{8A31BBC9-9B57-4FCB-B05D-B967FED0DF62}" type="presOf" srcId="{3A8917D3-8D45-476B-AC9E-EF7606B951D8}" destId="{EEDD6E05-7FAA-42D3-B681-5877C85DDA25}" srcOrd="0" destOrd="2" presId="urn:diagrams.loki3.com/BracketList"/>
    <dgm:cxn modelId="{94A7653A-880E-40DE-9D56-B63FCC81E417}" type="presOf" srcId="{44E231B8-DA11-4898-8AF0-85F1FAB012E2}" destId="{51D2D2A0-CA0E-40CE-97A4-75BCDD792E0B}" srcOrd="0" destOrd="0" presId="urn:diagrams.loki3.com/BracketList"/>
    <dgm:cxn modelId="{A629E923-BEE7-4AF4-B4A3-566713999162}" type="presOf" srcId="{18B68A9F-6611-4FDE-94B6-5B7660E7859A}" destId="{AC066E89-8992-4C30-80C4-C8059719AFE8}" srcOrd="0" destOrd="0" presId="urn:diagrams.loki3.com/BracketList"/>
    <dgm:cxn modelId="{134A8918-84B8-49D2-B896-5A8F5671747D}" srcId="{2F8F4545-32A9-444F-8FF7-54F9B2E4D398}" destId="{96A6C7CB-D3F8-40AA-9FA0-BDD0D680FB6C}" srcOrd="2" destOrd="0" parTransId="{3E97B987-D269-4D30-9701-C8E6F1891DA8}" sibTransId="{F6ECE4C7-BE31-4B85-9501-F792BD6DEAC9}"/>
    <dgm:cxn modelId="{BCC87BAD-B715-443B-AA43-3C0A7EF4EDF2}" type="presOf" srcId="{2F8F4545-32A9-444F-8FF7-54F9B2E4D398}" destId="{19F38F5C-7F5C-450B-87CE-A1CBBE728887}" srcOrd="0" destOrd="0" presId="urn:diagrams.loki3.com/BracketList"/>
    <dgm:cxn modelId="{6C936370-961B-42EA-9B42-587658E1538C}" srcId="{10EF9633-521A-4427-BFBF-0C9BF98DF10E}" destId="{810EF0F2-DE8C-4A0E-BFBD-AF372B3D1D34}" srcOrd="2" destOrd="0" parTransId="{5394293B-13FE-4D1E-A43E-3859394C9CB7}" sibTransId="{7EB74B1C-8259-499A-A498-ACD8C10A72F1}"/>
    <dgm:cxn modelId="{02678B7F-A6FF-4578-931F-BCA5CEF02D03}" type="presParOf" srcId="{71701CAD-EDB9-4292-AABC-A39EE7D98CFD}" destId="{19F7208A-0FA6-451C-9E15-56AF456E1706}" srcOrd="0" destOrd="0" presId="urn:diagrams.loki3.com/BracketList"/>
    <dgm:cxn modelId="{A267F91A-D1F1-431B-AC8C-B82BE4C64C42}" type="presParOf" srcId="{19F7208A-0FA6-451C-9E15-56AF456E1706}" destId="{8B96917A-6219-4841-9CD4-C2F727F3AC0B}" srcOrd="0" destOrd="0" presId="urn:diagrams.loki3.com/BracketList"/>
    <dgm:cxn modelId="{4FF90FAD-DF22-43A8-8EAF-6355D54FED89}" type="presParOf" srcId="{19F7208A-0FA6-451C-9E15-56AF456E1706}" destId="{0D109BB9-77C7-49BE-9EFE-EDDF4B95CDF3}" srcOrd="1" destOrd="0" presId="urn:diagrams.loki3.com/BracketList"/>
    <dgm:cxn modelId="{1C40D309-9913-42F7-867B-F2A2D564D67B}" type="presParOf" srcId="{19F7208A-0FA6-451C-9E15-56AF456E1706}" destId="{BD79710A-F51D-4922-9E82-E647296D5BB7}" srcOrd="2" destOrd="0" presId="urn:diagrams.loki3.com/BracketList"/>
    <dgm:cxn modelId="{E044AF3C-6CEF-4B8A-8C62-72C33B18A065}" type="presParOf" srcId="{19F7208A-0FA6-451C-9E15-56AF456E1706}" destId="{AC066E89-8992-4C30-80C4-C8059719AFE8}" srcOrd="3" destOrd="0" presId="urn:diagrams.loki3.com/BracketList"/>
    <dgm:cxn modelId="{39385242-53E3-4962-A339-5928DDB7231F}" type="presParOf" srcId="{71701CAD-EDB9-4292-AABC-A39EE7D98CFD}" destId="{DBEBE239-05FF-48D1-B749-56EAC299B2B2}" srcOrd="1" destOrd="0" presId="urn:diagrams.loki3.com/BracketList"/>
    <dgm:cxn modelId="{ACC8744A-3955-4048-BA72-95C991C723C3}" type="presParOf" srcId="{71701CAD-EDB9-4292-AABC-A39EE7D98CFD}" destId="{702E3F73-09AC-4887-BAE1-CF6D5059DCF5}" srcOrd="2" destOrd="0" presId="urn:diagrams.loki3.com/BracketList"/>
    <dgm:cxn modelId="{D922C76B-88C6-4837-8EBE-68E93C23541E}" type="presParOf" srcId="{702E3F73-09AC-4887-BAE1-CF6D5059DCF5}" destId="{19F38F5C-7F5C-450B-87CE-A1CBBE728887}" srcOrd="0" destOrd="0" presId="urn:diagrams.loki3.com/BracketList"/>
    <dgm:cxn modelId="{1670BB9D-D098-4856-92EB-B3F588F18D8C}" type="presParOf" srcId="{702E3F73-09AC-4887-BAE1-CF6D5059DCF5}" destId="{0FD22B0A-4BAD-4954-81EF-56CA3C3D882A}" srcOrd="1" destOrd="0" presId="urn:diagrams.loki3.com/BracketList"/>
    <dgm:cxn modelId="{4540C9C2-1373-4249-AFD6-9A472E4D18D6}" type="presParOf" srcId="{702E3F73-09AC-4887-BAE1-CF6D5059DCF5}" destId="{20CDDAC0-718A-45EA-9190-CB59E370DCC7}" srcOrd="2" destOrd="0" presId="urn:diagrams.loki3.com/BracketList"/>
    <dgm:cxn modelId="{3337C056-BBF5-443E-88A3-F6BD632A2471}" type="presParOf" srcId="{702E3F73-09AC-4887-BAE1-CF6D5059DCF5}" destId="{2A32AA1E-CCA7-4A69-84D5-2A00BCCF1372}" srcOrd="3" destOrd="0" presId="urn:diagrams.loki3.com/BracketList"/>
    <dgm:cxn modelId="{74F8F24B-180C-4D68-B59C-919292936321}" type="presParOf" srcId="{71701CAD-EDB9-4292-AABC-A39EE7D98CFD}" destId="{C8911D38-C740-490D-9ED1-72EF2C72795F}" srcOrd="3" destOrd="0" presId="urn:diagrams.loki3.com/BracketList"/>
    <dgm:cxn modelId="{BC5A8FB3-B72C-47BF-A84D-8D48BCC92207}" type="presParOf" srcId="{71701CAD-EDB9-4292-AABC-A39EE7D98CFD}" destId="{DB747224-067C-43BD-A547-008EBEA14CDB}" srcOrd="4" destOrd="0" presId="urn:diagrams.loki3.com/BracketList"/>
    <dgm:cxn modelId="{2F497E03-BD0B-44F5-97D2-0F5CFF7A2075}" type="presParOf" srcId="{DB747224-067C-43BD-A547-008EBEA14CDB}" destId="{505D5626-DE4A-4BE7-B19A-0EB38B027C16}" srcOrd="0" destOrd="0" presId="urn:diagrams.loki3.com/BracketList"/>
    <dgm:cxn modelId="{C61A9D2D-6DC3-4163-A39D-F9AD8F8C7DEF}" type="presParOf" srcId="{DB747224-067C-43BD-A547-008EBEA14CDB}" destId="{7CF017AE-79D9-4BAC-A52D-7D1FABFC6B29}" srcOrd="1" destOrd="0" presId="urn:diagrams.loki3.com/BracketList"/>
    <dgm:cxn modelId="{A1FC37CD-B0A6-4F67-A1E3-665C1D11D45B}" type="presParOf" srcId="{DB747224-067C-43BD-A547-008EBEA14CDB}" destId="{1932FC26-46D9-4F40-BB34-DEB03FBA0F5F}" srcOrd="2" destOrd="0" presId="urn:diagrams.loki3.com/BracketList"/>
    <dgm:cxn modelId="{CF5EE033-282D-47DF-8990-BB713848FD39}" type="presParOf" srcId="{DB747224-067C-43BD-A547-008EBEA14CDB}" destId="{EEDD6E05-7FAA-42D3-B681-5877C85DDA25}" srcOrd="3" destOrd="0" presId="urn:diagrams.loki3.com/BracketList"/>
    <dgm:cxn modelId="{3A72FB34-51F5-46AF-B6F2-D90BFC559D9B}" type="presParOf" srcId="{71701CAD-EDB9-4292-AABC-A39EE7D98CFD}" destId="{68AE179B-BBE5-4A4D-80D0-2F7F351DAFFB}" srcOrd="5" destOrd="0" presId="urn:diagrams.loki3.com/BracketList"/>
    <dgm:cxn modelId="{2638587A-5295-4AA0-B78B-8588045E88CD}" type="presParOf" srcId="{71701CAD-EDB9-4292-AABC-A39EE7D98CFD}" destId="{DC2AE2D4-D6E0-4ECB-86A4-1D96C115584C}" srcOrd="6" destOrd="0" presId="urn:diagrams.loki3.com/BracketList"/>
    <dgm:cxn modelId="{5C464FBC-96F9-4103-8DA1-777DB6C48ECA}" type="presParOf" srcId="{DC2AE2D4-D6E0-4ECB-86A4-1D96C115584C}" destId="{51D2D2A0-CA0E-40CE-97A4-75BCDD792E0B}" srcOrd="0" destOrd="0" presId="urn:diagrams.loki3.com/BracketList"/>
    <dgm:cxn modelId="{8C65A926-9636-4EA5-B771-2F3B3A830812}" type="presParOf" srcId="{DC2AE2D4-D6E0-4ECB-86A4-1D96C115584C}" destId="{E1EB13F7-3DE2-467D-913B-D53BAD582FA0}" srcOrd="1" destOrd="0" presId="urn:diagrams.loki3.com/BracketList"/>
    <dgm:cxn modelId="{45C3274B-405D-40FB-A3C4-974C6650099D}" type="presParOf" srcId="{DC2AE2D4-D6E0-4ECB-86A4-1D96C115584C}" destId="{655C7C35-3FA8-41A5-82CF-32264E89A498}" srcOrd="2" destOrd="0" presId="urn:diagrams.loki3.com/BracketList"/>
    <dgm:cxn modelId="{D3B44A1C-D122-434A-B886-E8403BBCFB23}" type="presParOf" srcId="{DC2AE2D4-D6E0-4ECB-86A4-1D96C115584C}" destId="{4A10306F-2AD6-4116-9D2B-52EE2C0E07DC}"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600" dirty="0"/>
            <a:t>Problem Statement</a:t>
          </a:r>
        </a:p>
      </dgm:t>
    </dgm:pt>
    <dgm:pt modelId="{922ED950-535F-4732-BA76-26F93A847C91}" type="parTrans" cxnId="{46F92E57-5F35-4309-B57E-A1072C4C0531}">
      <dgm:prSet/>
      <dgm:spPr/>
      <dgm:t>
        <a:bodyPr/>
        <a:lstStyle/>
        <a:p>
          <a:endParaRPr lang="en-US" sz="500"/>
        </a:p>
      </dgm:t>
    </dgm:pt>
    <dgm:pt modelId="{C81E5B3A-F838-4D28-B8E6-42FDB3D5C01F}" type="sibTrans" cxnId="{46F92E57-5F35-4309-B57E-A1072C4C0531}">
      <dgm:prSet/>
      <dgm:spPr/>
      <dgm:t>
        <a:bodyPr/>
        <a:lstStyle/>
        <a:p>
          <a:endParaRPr lang="en-US" sz="500"/>
        </a:p>
      </dgm:t>
    </dgm:pt>
    <dgm:pt modelId="{AD2E1675-E274-4C57-BB18-5B207592A974}">
      <dgm:prSet phldrT="[Text]" custT="1"/>
      <dgm:spPr/>
      <dgm:t>
        <a:bodyPr/>
        <a:lstStyle/>
        <a:p>
          <a:r>
            <a:rPr lang="en-US" sz="1600" dirty="0"/>
            <a:t>Solution Approach</a:t>
          </a:r>
        </a:p>
      </dgm:t>
    </dgm:pt>
    <dgm:pt modelId="{B45E8194-A96F-484C-91DA-F1A1A0CD4697}" type="parTrans" cxnId="{0D92380E-6D58-425D-A199-F73CCEE75154}">
      <dgm:prSet/>
      <dgm:spPr/>
      <dgm:t>
        <a:bodyPr/>
        <a:lstStyle/>
        <a:p>
          <a:endParaRPr lang="en-US" sz="500"/>
        </a:p>
      </dgm:t>
    </dgm:pt>
    <dgm:pt modelId="{A46F1FA7-DCED-48A9-9CFD-EF5668651FB1}" type="sibTrans" cxnId="{0D92380E-6D58-425D-A199-F73CCEE75154}">
      <dgm:prSet/>
      <dgm:spPr/>
      <dgm:t>
        <a:bodyPr/>
        <a:lstStyle/>
        <a:p>
          <a:endParaRPr lang="en-US" sz="500"/>
        </a:p>
      </dgm:t>
    </dgm:pt>
    <dgm:pt modelId="{3C93E9B3-FA55-477B-A0E4-4398FC3315DA}">
      <dgm:prSet phldrT="[Text]" custT="1"/>
      <dgm:spPr/>
      <dgm:t>
        <a:bodyPr/>
        <a:lstStyle/>
        <a:p>
          <a:r>
            <a:rPr lang="en-US" sz="1600" dirty="0"/>
            <a:t>Solution Benefits</a:t>
          </a:r>
        </a:p>
      </dgm:t>
    </dgm:pt>
    <dgm:pt modelId="{2AA65D93-F6EF-44B6-ADB4-A4FBC1CE2277}" type="parTrans" cxnId="{C298A071-3190-4B6C-818F-B993705FCA50}">
      <dgm:prSet/>
      <dgm:spPr/>
      <dgm:t>
        <a:bodyPr/>
        <a:lstStyle/>
        <a:p>
          <a:endParaRPr lang="en-US" sz="500"/>
        </a:p>
      </dgm:t>
    </dgm:pt>
    <dgm:pt modelId="{0E763E3C-1F8B-4E18-9745-B85A431CAA36}" type="sibTrans" cxnId="{C298A071-3190-4B6C-818F-B993705FCA50}">
      <dgm:prSet/>
      <dgm:spPr/>
      <dgm:t>
        <a:bodyPr/>
        <a:lstStyle/>
        <a:p>
          <a:endParaRPr lang="en-US" sz="500"/>
        </a:p>
      </dgm:t>
    </dgm:pt>
    <dgm:pt modelId="{412A98BF-DE30-4A57-B70C-CD28E4F64181}">
      <dgm:prSet phldrT="[Text]" custT="1"/>
      <dgm:spPr/>
      <dgm:t>
        <a:bodyPr/>
        <a:lstStyle/>
        <a:p>
          <a:r>
            <a:rPr lang="en-US" sz="1600" dirty="0"/>
            <a:t>ABC Organization allows employees to request cab service for scheduled time slots, having well-defined drop/pick up locations</a:t>
          </a:r>
        </a:p>
      </dgm:t>
    </dgm:pt>
    <dgm:pt modelId="{8580E315-97B5-4B32-9954-0C93C6CFD522}" type="parTrans" cxnId="{A995B1E8-4140-4E9F-8D9B-1DEC1C274A5B}">
      <dgm:prSet/>
      <dgm:spPr/>
      <dgm:t>
        <a:bodyPr/>
        <a:lstStyle/>
        <a:p>
          <a:endParaRPr lang="en-US" sz="1050"/>
        </a:p>
      </dgm:t>
    </dgm:pt>
    <dgm:pt modelId="{99FC6F07-5812-4BAD-B0CE-20B769E23C75}" type="sibTrans" cxnId="{A995B1E8-4140-4E9F-8D9B-1DEC1C274A5B}">
      <dgm:prSet/>
      <dgm:spPr/>
      <dgm:t>
        <a:bodyPr/>
        <a:lstStyle/>
        <a:p>
          <a:endParaRPr lang="en-US" sz="1050"/>
        </a:p>
      </dgm:t>
    </dgm:pt>
    <dgm:pt modelId="{B4F2D071-E666-4511-82CD-81E3469D5279}">
      <dgm:prSet phldrT="[Text]" custT="1"/>
      <dgm:spPr/>
      <dgm:t>
        <a:bodyPr/>
        <a:lstStyle/>
        <a:p>
          <a:r>
            <a:rPr lang="en-US" sz="1600" dirty="0"/>
            <a:t>Services team manually creates routes for the given requests, which are often sub-optimal</a:t>
          </a:r>
        </a:p>
      </dgm:t>
    </dgm:pt>
    <dgm:pt modelId="{B72C200C-25F8-4064-88D4-956128BE4F4C}" type="parTrans" cxnId="{86741817-3797-4385-9AE7-50B175520F0C}">
      <dgm:prSet/>
      <dgm:spPr/>
      <dgm:t>
        <a:bodyPr/>
        <a:lstStyle/>
        <a:p>
          <a:endParaRPr lang="en-US" sz="1050"/>
        </a:p>
      </dgm:t>
    </dgm:pt>
    <dgm:pt modelId="{203E7AEB-7359-473B-A17E-7314F50C0362}" type="sibTrans" cxnId="{86741817-3797-4385-9AE7-50B175520F0C}">
      <dgm:prSet/>
      <dgm:spPr/>
      <dgm:t>
        <a:bodyPr/>
        <a:lstStyle/>
        <a:p>
          <a:endParaRPr lang="en-US" sz="1050"/>
        </a:p>
      </dgm:t>
    </dgm:pt>
    <dgm:pt modelId="{77C47B16-8DB0-4725-8B87-CC8123949086}">
      <dgm:prSet phldrT="[Text]" custT="1"/>
      <dgm:spPr/>
      <dgm:t>
        <a:bodyPr/>
        <a:lstStyle/>
        <a:p>
          <a:r>
            <a:rPr lang="en-US" sz="1600" dirty="0"/>
            <a:t>Used Large Neighborhood Search (LNS) – AI Search Metaheuristic</a:t>
          </a:r>
        </a:p>
      </dgm:t>
    </dgm:pt>
    <dgm:pt modelId="{A678AFCE-81EB-45FD-B904-2A9C2B2B4174}" type="parTrans" cxnId="{FE967492-1BE8-49DB-80FD-445502F1E395}">
      <dgm:prSet/>
      <dgm:spPr/>
      <dgm:t>
        <a:bodyPr/>
        <a:lstStyle/>
        <a:p>
          <a:endParaRPr lang="en-US" sz="1050"/>
        </a:p>
      </dgm:t>
    </dgm:pt>
    <dgm:pt modelId="{E7546D0E-80BB-4ACF-ACD1-D7B522B9C038}" type="sibTrans" cxnId="{FE967492-1BE8-49DB-80FD-445502F1E395}">
      <dgm:prSet/>
      <dgm:spPr/>
      <dgm:t>
        <a:bodyPr/>
        <a:lstStyle/>
        <a:p>
          <a:endParaRPr lang="en-US" sz="1050"/>
        </a:p>
      </dgm:t>
    </dgm:pt>
    <dgm:pt modelId="{0A8D91CB-BC30-44D0-84EC-BE4A4907BB2A}">
      <dgm:prSet phldrT="[Text]" custT="1"/>
      <dgm:spPr/>
      <dgm:t>
        <a:bodyPr/>
        <a:lstStyle/>
        <a:p>
          <a:r>
            <a:rPr lang="en-US" sz="1600" dirty="0"/>
            <a:t>Constraints built into LNS as Rules</a:t>
          </a:r>
        </a:p>
      </dgm:t>
    </dgm:pt>
    <dgm:pt modelId="{19245B82-9636-426A-9CE7-D094BB8CABED}" type="parTrans" cxnId="{88DEAE76-C114-4FD8-8011-1C62B6FAA8D8}">
      <dgm:prSet/>
      <dgm:spPr/>
      <dgm:t>
        <a:bodyPr/>
        <a:lstStyle/>
        <a:p>
          <a:endParaRPr lang="en-US" sz="1050"/>
        </a:p>
      </dgm:t>
    </dgm:pt>
    <dgm:pt modelId="{0CCE6B6B-68B5-403A-B06E-FAF91E6CC16A}" type="sibTrans" cxnId="{88DEAE76-C114-4FD8-8011-1C62B6FAA8D8}">
      <dgm:prSet/>
      <dgm:spPr/>
      <dgm:t>
        <a:bodyPr/>
        <a:lstStyle/>
        <a:p>
          <a:endParaRPr lang="en-US" sz="1050"/>
        </a:p>
      </dgm:t>
    </dgm:pt>
    <dgm:pt modelId="{57DC3C60-3A40-4B24-8786-AFAC15670D09}">
      <dgm:prSet phldrT="[Text]" custT="1"/>
      <dgm:spPr/>
      <dgm:t>
        <a:bodyPr/>
        <a:lstStyle/>
        <a:p>
          <a:r>
            <a:rPr lang="en-US" sz="1600" dirty="0"/>
            <a:t>Overall Cost Optimization (Fuel, Security) and Travel Time Optimization</a:t>
          </a:r>
        </a:p>
      </dgm:t>
    </dgm:pt>
    <dgm:pt modelId="{0BCC73CA-961B-4CF5-B2D1-895526EA9ACA}" type="parTrans" cxnId="{B8614D4C-D3A1-450F-B0B6-9CC9CAF230FD}">
      <dgm:prSet/>
      <dgm:spPr/>
      <dgm:t>
        <a:bodyPr/>
        <a:lstStyle/>
        <a:p>
          <a:endParaRPr lang="en-US" sz="1050"/>
        </a:p>
      </dgm:t>
    </dgm:pt>
    <dgm:pt modelId="{43CDA33B-9C1D-4C28-9456-7C0EB7F66681}" type="sibTrans" cxnId="{B8614D4C-D3A1-450F-B0B6-9CC9CAF230FD}">
      <dgm:prSet/>
      <dgm:spPr/>
      <dgm:t>
        <a:bodyPr/>
        <a:lstStyle/>
        <a:p>
          <a:endParaRPr lang="en-US" sz="1050"/>
        </a:p>
      </dgm:t>
    </dgm:pt>
    <dgm:pt modelId="{CF7A9FFF-B770-4015-AD63-71761D271718}">
      <dgm:prSet phldrT="[Text]" custT="1"/>
      <dgm:spPr/>
      <dgm:t>
        <a:bodyPr/>
        <a:lstStyle/>
        <a:p>
          <a:r>
            <a:rPr lang="en-US" sz="1600" dirty="0"/>
            <a:t>No tedious manual planning required; more time window for user requests</a:t>
          </a:r>
        </a:p>
      </dgm:t>
    </dgm:pt>
    <dgm:pt modelId="{39BBFF60-DA24-4BC7-8B9B-0020BC5848A6}" type="parTrans" cxnId="{E5704B80-0118-41B9-87ED-16B410395498}">
      <dgm:prSet/>
      <dgm:spPr/>
      <dgm:t>
        <a:bodyPr/>
        <a:lstStyle/>
        <a:p>
          <a:endParaRPr lang="en-US" sz="1050"/>
        </a:p>
      </dgm:t>
    </dgm:pt>
    <dgm:pt modelId="{E54147CC-2870-4933-BF3A-9344CDB6BA0D}" type="sibTrans" cxnId="{E5704B80-0118-41B9-87ED-16B410395498}">
      <dgm:prSet/>
      <dgm:spPr/>
      <dgm:t>
        <a:bodyPr/>
        <a:lstStyle/>
        <a:p>
          <a:endParaRPr lang="en-US" sz="105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p>
          <a:endParaRPr lang="en-US"/>
        </a:p>
      </dgm:t>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t>
        <a:body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p>
          <a:endParaRPr lang="en-US"/>
        </a:p>
      </dgm:t>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p>
          <a:endParaRPr lang="en-US"/>
        </a:p>
      </dgm:t>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t>
        <a:body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p>
          <a:endParaRPr lang="en-US"/>
        </a:p>
      </dgm:t>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p>
          <a:endParaRPr lang="en-US"/>
        </a:p>
      </dgm:t>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t>
        <a:body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p>
          <a:endParaRPr lang="en-US"/>
        </a:p>
      </dgm:t>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p>
          <a:endParaRPr lang="en-US"/>
        </a:p>
      </dgm:t>
    </dgm:pt>
  </dgm:ptLst>
  <dgm:cxnLst>
    <dgm:cxn modelId="{88DEAE76-C114-4FD8-8011-1C62B6FAA8D8}" srcId="{AD2E1675-E274-4C57-BB18-5B207592A974}" destId="{0A8D91CB-BC30-44D0-84EC-BE4A4907BB2A}" srcOrd="1" destOrd="0" parTransId="{19245B82-9636-426A-9CE7-D094BB8CABED}" sibTransId="{0CCE6B6B-68B5-403A-B06E-FAF91E6CC16A}"/>
    <dgm:cxn modelId="{46F92E57-5F35-4309-B57E-A1072C4C0531}" srcId="{AC945453-6365-4002-9E72-9F93C991F943}" destId="{5BBE5D6A-91EE-44F2-9BA5-6593662B357D}" srcOrd="0" destOrd="0" parTransId="{922ED950-535F-4732-BA76-26F93A847C91}" sibTransId="{C81E5B3A-F838-4D28-B8E6-42FDB3D5C01F}"/>
    <dgm:cxn modelId="{03DD048B-5E1B-45C4-8017-C945F4923514}" type="presOf" srcId="{0A8D91CB-BC30-44D0-84EC-BE4A4907BB2A}" destId="{622692A4-9C09-4047-9094-EA7C3E2E688F}" srcOrd="0" destOrd="1" presId="urn:microsoft.com/office/officeart/2005/8/layout/list1"/>
    <dgm:cxn modelId="{1E130D16-F64F-49F4-8B75-6CE2C9085392}" type="presOf" srcId="{CF7A9FFF-B770-4015-AD63-71761D271718}" destId="{4CA70BB3-3038-404D-81BD-AFD678D6B96B}" srcOrd="0" destOrd="1" presId="urn:microsoft.com/office/officeart/2005/8/layout/list1"/>
    <dgm:cxn modelId="{7983E42E-3447-410B-B720-4F77EFA2894F}" type="presOf" srcId="{B4F2D071-E666-4511-82CD-81E3469D5279}" destId="{5899E778-619C-4DC0-B6E7-5113AFE31478}" srcOrd="0" destOrd="1" presId="urn:microsoft.com/office/officeart/2005/8/layout/list1"/>
    <dgm:cxn modelId="{C298A071-3190-4B6C-818F-B993705FCA50}" srcId="{AC945453-6365-4002-9E72-9F93C991F943}" destId="{3C93E9B3-FA55-477B-A0E4-4398FC3315DA}" srcOrd="2" destOrd="0" parTransId="{2AA65D93-F6EF-44B6-ADB4-A4FBC1CE2277}" sibTransId="{0E763E3C-1F8B-4E18-9745-B85A431CAA36}"/>
    <dgm:cxn modelId="{86741817-3797-4385-9AE7-50B175520F0C}" srcId="{5BBE5D6A-91EE-44F2-9BA5-6593662B357D}" destId="{B4F2D071-E666-4511-82CD-81E3469D5279}" srcOrd="1" destOrd="0" parTransId="{B72C200C-25F8-4064-88D4-956128BE4F4C}" sibTransId="{203E7AEB-7359-473B-A17E-7314F50C0362}"/>
    <dgm:cxn modelId="{D969ED52-4100-49CD-898C-125E9E34A0C7}" type="presOf" srcId="{412A98BF-DE30-4A57-B70C-CD28E4F64181}" destId="{5899E778-619C-4DC0-B6E7-5113AFE31478}" srcOrd="0" destOrd="0" presId="urn:microsoft.com/office/officeart/2005/8/layout/list1"/>
    <dgm:cxn modelId="{E5704B80-0118-41B9-87ED-16B410395498}" srcId="{3C93E9B3-FA55-477B-A0E4-4398FC3315DA}" destId="{CF7A9FFF-B770-4015-AD63-71761D271718}" srcOrd="1" destOrd="0" parTransId="{39BBFF60-DA24-4BC7-8B9B-0020BC5848A6}" sibTransId="{E54147CC-2870-4933-BF3A-9344CDB6BA0D}"/>
    <dgm:cxn modelId="{8B48AEA0-A32B-4864-9AB8-DE7EA76C5EA1}" type="presOf" srcId="{5BBE5D6A-91EE-44F2-9BA5-6593662B357D}" destId="{5A5555C2-3B5D-4D71-8575-C2290BF34A4D}" srcOrd="0" destOrd="0" presId="urn:microsoft.com/office/officeart/2005/8/layout/list1"/>
    <dgm:cxn modelId="{49285538-673C-43F3-ACB4-373F5E20B83E}" type="presOf" srcId="{3C93E9B3-FA55-477B-A0E4-4398FC3315DA}" destId="{08B195DD-52E7-474F-8F00-E74AB9B79BE3}" srcOrd="1" destOrd="0" presId="urn:microsoft.com/office/officeart/2005/8/layout/list1"/>
    <dgm:cxn modelId="{643FDCEB-9422-448E-BF42-5C9655A1FBDF}" type="presOf" srcId="{5BBE5D6A-91EE-44F2-9BA5-6593662B357D}" destId="{6D294D8D-C529-415C-A8E1-F8EDDE5306AB}" srcOrd="1" destOrd="0" presId="urn:microsoft.com/office/officeart/2005/8/layout/list1"/>
    <dgm:cxn modelId="{A995B1E8-4140-4E9F-8D9B-1DEC1C274A5B}" srcId="{5BBE5D6A-91EE-44F2-9BA5-6593662B357D}" destId="{412A98BF-DE30-4A57-B70C-CD28E4F64181}" srcOrd="0" destOrd="0" parTransId="{8580E315-97B5-4B32-9954-0C93C6CFD522}" sibTransId="{99FC6F07-5812-4BAD-B0CE-20B769E23C75}"/>
    <dgm:cxn modelId="{D57B4CE4-8658-4C3D-A2E7-0C8088C809D8}" type="presOf" srcId="{AD2E1675-E274-4C57-BB18-5B207592A974}" destId="{15278F55-1F5B-4B4A-B481-D0D53D86D2C4}" srcOrd="0" destOrd="0" presId="urn:microsoft.com/office/officeart/2005/8/layout/list1"/>
    <dgm:cxn modelId="{A248D14C-75A0-487C-9720-FD47BBC1A3CA}" type="presOf" srcId="{77C47B16-8DB0-4725-8B87-CC8123949086}" destId="{622692A4-9C09-4047-9094-EA7C3E2E688F}" srcOrd="0" destOrd="0" presId="urn:microsoft.com/office/officeart/2005/8/layout/list1"/>
    <dgm:cxn modelId="{299B2CA8-115A-49BC-8EDD-F32338485C19}" type="presOf" srcId="{57DC3C60-3A40-4B24-8786-AFAC15670D09}" destId="{4CA70BB3-3038-404D-81BD-AFD678D6B96B}" srcOrd="0" destOrd="0" presId="urn:microsoft.com/office/officeart/2005/8/layout/list1"/>
    <dgm:cxn modelId="{FE967492-1BE8-49DB-80FD-445502F1E395}" srcId="{AD2E1675-E274-4C57-BB18-5B207592A974}" destId="{77C47B16-8DB0-4725-8B87-CC8123949086}" srcOrd="0" destOrd="0" parTransId="{A678AFCE-81EB-45FD-B904-2A9C2B2B4174}" sibTransId="{E7546D0E-80BB-4ACF-ACD1-D7B522B9C038}"/>
    <dgm:cxn modelId="{4FE041F4-2CED-4016-9628-A6222FBDB304}" type="presOf" srcId="{3C93E9B3-FA55-477B-A0E4-4398FC3315DA}" destId="{DDB03CF2-DB02-4F2B-8948-FBB035366E69}" srcOrd="0" destOrd="0" presId="urn:microsoft.com/office/officeart/2005/8/layout/list1"/>
    <dgm:cxn modelId="{FB42BD5D-8E97-406D-A127-1084CB03FC60}" type="presOf" srcId="{AD2E1675-E274-4C57-BB18-5B207592A974}" destId="{7907402A-4455-4901-BD2F-F544378B6C2E}" srcOrd="1" destOrd="0" presId="urn:microsoft.com/office/officeart/2005/8/layout/list1"/>
    <dgm:cxn modelId="{FA84127D-6FB8-44B3-916B-AACAE43C6351}" type="presOf" srcId="{AC945453-6365-4002-9E72-9F93C991F943}" destId="{D7B30110-E531-4790-A404-2A72F66E4035}" srcOrd="0" destOrd="0" presId="urn:microsoft.com/office/officeart/2005/8/layout/list1"/>
    <dgm:cxn modelId="{0D92380E-6D58-425D-A199-F73CCEE75154}" srcId="{AC945453-6365-4002-9E72-9F93C991F943}" destId="{AD2E1675-E274-4C57-BB18-5B207592A974}" srcOrd="1" destOrd="0" parTransId="{B45E8194-A96F-484C-91DA-F1A1A0CD4697}" sibTransId="{A46F1FA7-DCED-48A9-9CFD-EF5668651FB1}"/>
    <dgm:cxn modelId="{B8614D4C-D3A1-450F-B0B6-9CC9CAF230FD}" srcId="{3C93E9B3-FA55-477B-A0E4-4398FC3315DA}" destId="{57DC3C60-3A40-4B24-8786-AFAC15670D09}" srcOrd="0" destOrd="0" parTransId="{0BCC73CA-961B-4CF5-B2D1-895526EA9ACA}" sibTransId="{43CDA33B-9C1D-4C28-9456-7C0EB7F6668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600" dirty="0"/>
            <a:t>Problem Statement</a:t>
          </a:r>
        </a:p>
      </dgm:t>
    </dgm:pt>
    <dgm:pt modelId="{922ED950-535F-4732-BA76-26F93A847C91}" type="parTrans" cxnId="{46F92E57-5F35-4309-B57E-A1072C4C0531}">
      <dgm:prSet/>
      <dgm:spPr/>
      <dgm:t>
        <a:bodyPr/>
        <a:lstStyle/>
        <a:p>
          <a:endParaRPr lang="en-US" sz="500"/>
        </a:p>
      </dgm:t>
    </dgm:pt>
    <dgm:pt modelId="{C81E5B3A-F838-4D28-B8E6-42FDB3D5C01F}" type="sibTrans" cxnId="{46F92E57-5F35-4309-B57E-A1072C4C0531}">
      <dgm:prSet/>
      <dgm:spPr/>
      <dgm:t>
        <a:bodyPr/>
        <a:lstStyle/>
        <a:p>
          <a:endParaRPr lang="en-US" sz="500"/>
        </a:p>
      </dgm:t>
    </dgm:pt>
    <dgm:pt modelId="{AD2E1675-E274-4C57-BB18-5B207592A974}">
      <dgm:prSet phldrT="[Text]" custT="1"/>
      <dgm:spPr/>
      <dgm:t>
        <a:bodyPr/>
        <a:lstStyle/>
        <a:p>
          <a:r>
            <a:rPr lang="en-US" sz="1600" dirty="0"/>
            <a:t>Solution Approach</a:t>
          </a:r>
        </a:p>
      </dgm:t>
    </dgm:pt>
    <dgm:pt modelId="{B45E8194-A96F-484C-91DA-F1A1A0CD4697}" type="parTrans" cxnId="{0D92380E-6D58-425D-A199-F73CCEE75154}">
      <dgm:prSet/>
      <dgm:spPr/>
      <dgm:t>
        <a:bodyPr/>
        <a:lstStyle/>
        <a:p>
          <a:endParaRPr lang="en-US" sz="500"/>
        </a:p>
      </dgm:t>
    </dgm:pt>
    <dgm:pt modelId="{A46F1FA7-DCED-48A9-9CFD-EF5668651FB1}" type="sibTrans" cxnId="{0D92380E-6D58-425D-A199-F73CCEE75154}">
      <dgm:prSet/>
      <dgm:spPr/>
      <dgm:t>
        <a:bodyPr/>
        <a:lstStyle/>
        <a:p>
          <a:endParaRPr lang="en-US" sz="500"/>
        </a:p>
      </dgm:t>
    </dgm:pt>
    <dgm:pt modelId="{3C93E9B3-FA55-477B-A0E4-4398FC3315DA}">
      <dgm:prSet phldrT="[Text]" custT="1"/>
      <dgm:spPr/>
      <dgm:t>
        <a:bodyPr/>
        <a:lstStyle/>
        <a:p>
          <a:r>
            <a:rPr lang="en-US" sz="1600" dirty="0"/>
            <a:t>Solution Benefits</a:t>
          </a:r>
        </a:p>
      </dgm:t>
    </dgm:pt>
    <dgm:pt modelId="{2AA65D93-F6EF-44B6-ADB4-A4FBC1CE2277}" type="parTrans" cxnId="{C298A071-3190-4B6C-818F-B993705FCA50}">
      <dgm:prSet/>
      <dgm:spPr/>
      <dgm:t>
        <a:bodyPr/>
        <a:lstStyle/>
        <a:p>
          <a:endParaRPr lang="en-US" sz="500"/>
        </a:p>
      </dgm:t>
    </dgm:pt>
    <dgm:pt modelId="{0E763E3C-1F8B-4E18-9745-B85A431CAA36}" type="sibTrans" cxnId="{C298A071-3190-4B6C-818F-B993705FCA50}">
      <dgm:prSet/>
      <dgm:spPr/>
      <dgm:t>
        <a:bodyPr/>
        <a:lstStyle/>
        <a:p>
          <a:endParaRPr lang="en-US" sz="500"/>
        </a:p>
      </dgm:t>
    </dgm:pt>
    <dgm:pt modelId="{412A98BF-DE30-4A57-B70C-CD28E4F64181}">
      <dgm:prSet phldrT="[Text]" custT="1"/>
      <dgm:spPr/>
      <dgm:t>
        <a:bodyPr/>
        <a:lstStyle/>
        <a:p>
          <a:r>
            <a:rPr lang="en-US" sz="1600" dirty="0"/>
            <a:t>94% or more fatalities on road happen due to human error while driving</a:t>
          </a:r>
        </a:p>
      </dgm:t>
    </dgm:pt>
    <dgm:pt modelId="{8580E315-97B5-4B32-9954-0C93C6CFD522}" type="parTrans" cxnId="{A995B1E8-4140-4E9F-8D9B-1DEC1C274A5B}">
      <dgm:prSet/>
      <dgm:spPr/>
      <dgm:t>
        <a:bodyPr/>
        <a:lstStyle/>
        <a:p>
          <a:endParaRPr lang="en-US" sz="1050"/>
        </a:p>
      </dgm:t>
    </dgm:pt>
    <dgm:pt modelId="{99FC6F07-5812-4BAD-B0CE-20B769E23C75}" type="sibTrans" cxnId="{A995B1E8-4140-4E9F-8D9B-1DEC1C274A5B}">
      <dgm:prSet/>
      <dgm:spPr/>
      <dgm:t>
        <a:bodyPr/>
        <a:lstStyle/>
        <a:p>
          <a:endParaRPr lang="en-US" sz="1050"/>
        </a:p>
      </dgm:t>
    </dgm:pt>
    <dgm:pt modelId="{77C47B16-8DB0-4725-8B87-CC8123949086}">
      <dgm:prSet phldrT="[Text]" custT="1"/>
      <dgm:spPr/>
      <dgm:t>
        <a:bodyPr/>
        <a:lstStyle/>
        <a:p>
          <a:r>
            <a:rPr lang="en-US" sz="1600" dirty="0"/>
            <a:t>Computer Vision/ Object Recognition methods to detect pedestrians, cyclists, vehicles, road construction/repair and other events (like road signs, indicators, arm-signals)</a:t>
          </a:r>
        </a:p>
      </dgm:t>
    </dgm:pt>
    <dgm:pt modelId="{A678AFCE-81EB-45FD-B904-2A9C2B2B4174}" type="parTrans" cxnId="{FE967492-1BE8-49DB-80FD-445502F1E395}">
      <dgm:prSet/>
      <dgm:spPr/>
      <dgm:t>
        <a:bodyPr/>
        <a:lstStyle/>
        <a:p>
          <a:endParaRPr lang="en-US" sz="1050"/>
        </a:p>
      </dgm:t>
    </dgm:pt>
    <dgm:pt modelId="{E7546D0E-80BB-4ACF-ACD1-D7B522B9C038}" type="sibTrans" cxnId="{FE967492-1BE8-49DB-80FD-445502F1E395}">
      <dgm:prSet/>
      <dgm:spPr/>
      <dgm:t>
        <a:bodyPr/>
        <a:lstStyle/>
        <a:p>
          <a:endParaRPr lang="en-US" sz="1050"/>
        </a:p>
      </dgm:t>
    </dgm:pt>
    <dgm:pt modelId="{0A8D91CB-BC30-44D0-84EC-BE4A4907BB2A}">
      <dgm:prSet phldrT="[Text]" custT="1"/>
      <dgm:spPr/>
      <dgm:t>
        <a:bodyPr/>
        <a:lstStyle/>
        <a:p>
          <a:r>
            <a:rPr lang="en-US" sz="1600" dirty="0"/>
            <a:t>Huge volumes of Training data from real world traffic for Predictive Algorithm tuning</a:t>
          </a:r>
        </a:p>
      </dgm:t>
    </dgm:pt>
    <dgm:pt modelId="{19245B82-9636-426A-9CE7-D094BB8CABED}" type="parTrans" cxnId="{88DEAE76-C114-4FD8-8011-1C62B6FAA8D8}">
      <dgm:prSet/>
      <dgm:spPr/>
      <dgm:t>
        <a:bodyPr/>
        <a:lstStyle/>
        <a:p>
          <a:endParaRPr lang="en-US" sz="1050"/>
        </a:p>
      </dgm:t>
    </dgm:pt>
    <dgm:pt modelId="{0CCE6B6B-68B5-403A-B06E-FAF91E6CC16A}" type="sibTrans" cxnId="{88DEAE76-C114-4FD8-8011-1C62B6FAA8D8}">
      <dgm:prSet/>
      <dgm:spPr/>
      <dgm:t>
        <a:bodyPr/>
        <a:lstStyle/>
        <a:p>
          <a:endParaRPr lang="en-US" sz="1050"/>
        </a:p>
      </dgm:t>
    </dgm:pt>
    <dgm:pt modelId="{57DC3C60-3A40-4B24-8786-AFAC15670D09}">
      <dgm:prSet phldrT="[Text]" custT="1"/>
      <dgm:spPr/>
      <dgm:t>
        <a:bodyPr/>
        <a:lstStyle/>
        <a:p>
          <a:r>
            <a:rPr lang="en-US" sz="1600" dirty="0"/>
            <a:t>Reduced fatalities due to human error, drunken driving and distractions (e.g. mobile phone calls)</a:t>
          </a:r>
        </a:p>
      </dgm:t>
    </dgm:pt>
    <dgm:pt modelId="{0BCC73CA-961B-4CF5-B2D1-895526EA9ACA}" type="parTrans" cxnId="{B8614D4C-D3A1-450F-B0B6-9CC9CAF230FD}">
      <dgm:prSet/>
      <dgm:spPr/>
      <dgm:t>
        <a:bodyPr/>
        <a:lstStyle/>
        <a:p>
          <a:endParaRPr lang="en-US" sz="1050"/>
        </a:p>
      </dgm:t>
    </dgm:pt>
    <dgm:pt modelId="{43CDA33B-9C1D-4C28-9456-7C0EB7F66681}" type="sibTrans" cxnId="{B8614D4C-D3A1-450F-B0B6-9CC9CAF230FD}">
      <dgm:prSet/>
      <dgm:spPr/>
      <dgm:t>
        <a:bodyPr/>
        <a:lstStyle/>
        <a:p>
          <a:endParaRPr lang="en-US" sz="105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p>
          <a:endParaRPr lang="en-US"/>
        </a:p>
      </dgm:t>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t>
        <a:body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p>
          <a:endParaRPr lang="en-US"/>
        </a:p>
      </dgm:t>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p>
          <a:endParaRPr lang="en-US"/>
        </a:p>
      </dgm:t>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t>
        <a:body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p>
          <a:endParaRPr lang="en-US"/>
        </a:p>
      </dgm:t>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p>
          <a:endParaRPr lang="en-US"/>
        </a:p>
      </dgm:t>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t>
        <a:body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p>
          <a:endParaRPr lang="en-US"/>
        </a:p>
      </dgm:t>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p>
          <a:endParaRPr lang="en-US"/>
        </a:p>
      </dgm:t>
    </dgm:pt>
  </dgm:ptLst>
  <dgm:cxnLst>
    <dgm:cxn modelId="{88DEAE76-C114-4FD8-8011-1C62B6FAA8D8}" srcId="{AD2E1675-E274-4C57-BB18-5B207592A974}" destId="{0A8D91CB-BC30-44D0-84EC-BE4A4907BB2A}" srcOrd="1" destOrd="0" parTransId="{19245B82-9636-426A-9CE7-D094BB8CABED}" sibTransId="{0CCE6B6B-68B5-403A-B06E-FAF91E6CC16A}"/>
    <dgm:cxn modelId="{46F92E57-5F35-4309-B57E-A1072C4C0531}" srcId="{AC945453-6365-4002-9E72-9F93C991F943}" destId="{5BBE5D6A-91EE-44F2-9BA5-6593662B357D}" srcOrd="0" destOrd="0" parTransId="{922ED950-535F-4732-BA76-26F93A847C91}" sibTransId="{C81E5B3A-F838-4D28-B8E6-42FDB3D5C01F}"/>
    <dgm:cxn modelId="{03DD048B-5E1B-45C4-8017-C945F4923514}" type="presOf" srcId="{0A8D91CB-BC30-44D0-84EC-BE4A4907BB2A}" destId="{622692A4-9C09-4047-9094-EA7C3E2E688F}" srcOrd="0" destOrd="1" presId="urn:microsoft.com/office/officeart/2005/8/layout/list1"/>
    <dgm:cxn modelId="{C298A071-3190-4B6C-818F-B993705FCA50}" srcId="{AC945453-6365-4002-9E72-9F93C991F943}" destId="{3C93E9B3-FA55-477B-A0E4-4398FC3315DA}" srcOrd="2" destOrd="0" parTransId="{2AA65D93-F6EF-44B6-ADB4-A4FBC1CE2277}" sibTransId="{0E763E3C-1F8B-4E18-9745-B85A431CAA36}"/>
    <dgm:cxn modelId="{D969ED52-4100-49CD-898C-125E9E34A0C7}" type="presOf" srcId="{412A98BF-DE30-4A57-B70C-CD28E4F64181}" destId="{5899E778-619C-4DC0-B6E7-5113AFE31478}" srcOrd="0" destOrd="0" presId="urn:microsoft.com/office/officeart/2005/8/layout/list1"/>
    <dgm:cxn modelId="{8B48AEA0-A32B-4864-9AB8-DE7EA76C5EA1}" type="presOf" srcId="{5BBE5D6A-91EE-44F2-9BA5-6593662B357D}" destId="{5A5555C2-3B5D-4D71-8575-C2290BF34A4D}" srcOrd="0" destOrd="0" presId="urn:microsoft.com/office/officeart/2005/8/layout/list1"/>
    <dgm:cxn modelId="{49285538-673C-43F3-ACB4-373F5E20B83E}" type="presOf" srcId="{3C93E9B3-FA55-477B-A0E4-4398FC3315DA}" destId="{08B195DD-52E7-474F-8F00-E74AB9B79BE3}" srcOrd="1" destOrd="0" presId="urn:microsoft.com/office/officeart/2005/8/layout/list1"/>
    <dgm:cxn modelId="{643FDCEB-9422-448E-BF42-5C9655A1FBDF}" type="presOf" srcId="{5BBE5D6A-91EE-44F2-9BA5-6593662B357D}" destId="{6D294D8D-C529-415C-A8E1-F8EDDE5306AB}" srcOrd="1" destOrd="0" presId="urn:microsoft.com/office/officeart/2005/8/layout/list1"/>
    <dgm:cxn modelId="{A995B1E8-4140-4E9F-8D9B-1DEC1C274A5B}" srcId="{5BBE5D6A-91EE-44F2-9BA5-6593662B357D}" destId="{412A98BF-DE30-4A57-B70C-CD28E4F64181}" srcOrd="0" destOrd="0" parTransId="{8580E315-97B5-4B32-9954-0C93C6CFD522}" sibTransId="{99FC6F07-5812-4BAD-B0CE-20B769E23C75}"/>
    <dgm:cxn modelId="{D57B4CE4-8658-4C3D-A2E7-0C8088C809D8}" type="presOf" srcId="{AD2E1675-E274-4C57-BB18-5B207592A974}" destId="{15278F55-1F5B-4B4A-B481-D0D53D86D2C4}" srcOrd="0" destOrd="0" presId="urn:microsoft.com/office/officeart/2005/8/layout/list1"/>
    <dgm:cxn modelId="{A248D14C-75A0-487C-9720-FD47BBC1A3CA}" type="presOf" srcId="{77C47B16-8DB0-4725-8B87-CC8123949086}" destId="{622692A4-9C09-4047-9094-EA7C3E2E688F}" srcOrd="0" destOrd="0" presId="urn:microsoft.com/office/officeart/2005/8/layout/list1"/>
    <dgm:cxn modelId="{299B2CA8-115A-49BC-8EDD-F32338485C19}" type="presOf" srcId="{57DC3C60-3A40-4B24-8786-AFAC15670D09}" destId="{4CA70BB3-3038-404D-81BD-AFD678D6B96B}" srcOrd="0" destOrd="0" presId="urn:microsoft.com/office/officeart/2005/8/layout/list1"/>
    <dgm:cxn modelId="{FE967492-1BE8-49DB-80FD-445502F1E395}" srcId="{AD2E1675-E274-4C57-BB18-5B207592A974}" destId="{77C47B16-8DB0-4725-8B87-CC8123949086}" srcOrd="0" destOrd="0" parTransId="{A678AFCE-81EB-45FD-B904-2A9C2B2B4174}" sibTransId="{E7546D0E-80BB-4ACF-ACD1-D7B522B9C038}"/>
    <dgm:cxn modelId="{4FE041F4-2CED-4016-9628-A6222FBDB304}" type="presOf" srcId="{3C93E9B3-FA55-477B-A0E4-4398FC3315DA}" destId="{DDB03CF2-DB02-4F2B-8948-FBB035366E69}" srcOrd="0" destOrd="0" presId="urn:microsoft.com/office/officeart/2005/8/layout/list1"/>
    <dgm:cxn modelId="{FB42BD5D-8E97-406D-A127-1084CB03FC60}" type="presOf" srcId="{AD2E1675-E274-4C57-BB18-5B207592A974}" destId="{7907402A-4455-4901-BD2F-F544378B6C2E}" srcOrd="1" destOrd="0" presId="urn:microsoft.com/office/officeart/2005/8/layout/list1"/>
    <dgm:cxn modelId="{FA84127D-6FB8-44B3-916B-AACAE43C6351}" type="presOf" srcId="{AC945453-6365-4002-9E72-9F93C991F943}" destId="{D7B30110-E531-4790-A404-2A72F66E4035}" srcOrd="0" destOrd="0" presId="urn:microsoft.com/office/officeart/2005/8/layout/list1"/>
    <dgm:cxn modelId="{0D92380E-6D58-425D-A199-F73CCEE75154}" srcId="{AC945453-6365-4002-9E72-9F93C991F943}" destId="{AD2E1675-E274-4C57-BB18-5B207592A974}" srcOrd="1" destOrd="0" parTransId="{B45E8194-A96F-484C-91DA-F1A1A0CD4697}" sibTransId="{A46F1FA7-DCED-48A9-9CFD-EF5668651FB1}"/>
    <dgm:cxn modelId="{B8614D4C-D3A1-450F-B0B6-9CC9CAF230FD}" srcId="{3C93E9B3-FA55-477B-A0E4-4398FC3315DA}" destId="{57DC3C60-3A40-4B24-8786-AFAC15670D09}" srcOrd="0" destOrd="0" parTransId="{0BCC73CA-961B-4CF5-B2D1-895526EA9ACA}" sibTransId="{43CDA33B-9C1D-4C28-9456-7C0EB7F6668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800" dirty="0"/>
            <a:t>Problem Statement</a:t>
          </a:r>
        </a:p>
      </dgm:t>
    </dgm:pt>
    <dgm:pt modelId="{922ED950-535F-4732-BA76-26F93A847C91}" type="parTrans" cxnId="{46F92E57-5F35-4309-B57E-A1072C4C0531}">
      <dgm:prSet/>
      <dgm:spPr/>
      <dgm:t>
        <a:bodyPr/>
        <a:lstStyle/>
        <a:p>
          <a:endParaRPr lang="en-US" sz="600"/>
        </a:p>
      </dgm:t>
    </dgm:pt>
    <dgm:pt modelId="{C81E5B3A-F838-4D28-B8E6-42FDB3D5C01F}" type="sibTrans" cxnId="{46F92E57-5F35-4309-B57E-A1072C4C0531}">
      <dgm:prSet/>
      <dgm:spPr/>
      <dgm:t>
        <a:bodyPr/>
        <a:lstStyle/>
        <a:p>
          <a:endParaRPr lang="en-US" sz="600"/>
        </a:p>
      </dgm:t>
    </dgm:pt>
    <dgm:pt modelId="{AD2E1675-E274-4C57-BB18-5B207592A974}">
      <dgm:prSet phldrT="[Text]" custT="1"/>
      <dgm:spPr/>
      <dgm:t>
        <a:bodyPr/>
        <a:lstStyle/>
        <a:p>
          <a:r>
            <a:rPr lang="en-US" sz="1800" dirty="0"/>
            <a:t>Solution Approach</a:t>
          </a:r>
        </a:p>
      </dgm:t>
    </dgm:pt>
    <dgm:pt modelId="{B45E8194-A96F-484C-91DA-F1A1A0CD4697}" type="parTrans" cxnId="{0D92380E-6D58-425D-A199-F73CCEE75154}">
      <dgm:prSet/>
      <dgm:spPr/>
      <dgm:t>
        <a:bodyPr/>
        <a:lstStyle/>
        <a:p>
          <a:endParaRPr lang="en-US" sz="600"/>
        </a:p>
      </dgm:t>
    </dgm:pt>
    <dgm:pt modelId="{A46F1FA7-DCED-48A9-9CFD-EF5668651FB1}" type="sibTrans" cxnId="{0D92380E-6D58-425D-A199-F73CCEE75154}">
      <dgm:prSet/>
      <dgm:spPr/>
      <dgm:t>
        <a:bodyPr/>
        <a:lstStyle/>
        <a:p>
          <a:endParaRPr lang="en-US" sz="600"/>
        </a:p>
      </dgm:t>
    </dgm:pt>
    <dgm:pt modelId="{3C93E9B3-FA55-477B-A0E4-4398FC3315DA}">
      <dgm:prSet phldrT="[Text]" custT="1"/>
      <dgm:spPr/>
      <dgm:t>
        <a:bodyPr/>
        <a:lstStyle/>
        <a:p>
          <a:r>
            <a:rPr lang="en-US" sz="1800" dirty="0"/>
            <a:t>Solution Benefits</a:t>
          </a:r>
        </a:p>
      </dgm:t>
    </dgm:pt>
    <dgm:pt modelId="{2AA65D93-F6EF-44B6-ADB4-A4FBC1CE2277}" type="parTrans" cxnId="{C298A071-3190-4B6C-818F-B993705FCA50}">
      <dgm:prSet/>
      <dgm:spPr/>
      <dgm:t>
        <a:bodyPr/>
        <a:lstStyle/>
        <a:p>
          <a:endParaRPr lang="en-US" sz="600"/>
        </a:p>
      </dgm:t>
    </dgm:pt>
    <dgm:pt modelId="{0E763E3C-1F8B-4E18-9745-B85A431CAA36}" type="sibTrans" cxnId="{C298A071-3190-4B6C-818F-B993705FCA50}">
      <dgm:prSet/>
      <dgm:spPr/>
      <dgm:t>
        <a:bodyPr/>
        <a:lstStyle/>
        <a:p>
          <a:endParaRPr lang="en-US" sz="600"/>
        </a:p>
      </dgm:t>
    </dgm:pt>
    <dgm:pt modelId="{412A98BF-DE30-4A57-B70C-CD28E4F64181}">
      <dgm:prSet phldrT="[Text]" custT="1"/>
      <dgm:spPr/>
      <dgm:t>
        <a:bodyPr/>
        <a:lstStyle/>
        <a:p>
          <a:r>
            <a:rPr lang="en-US" sz="1800" dirty="0"/>
            <a:t>Group company formed via multiple acquisitions (Holding Organization)</a:t>
          </a:r>
        </a:p>
      </dgm:t>
    </dgm:pt>
    <dgm:pt modelId="{8580E315-97B5-4B32-9954-0C93C6CFD522}" type="parTrans" cxnId="{A995B1E8-4140-4E9F-8D9B-1DEC1C274A5B}">
      <dgm:prSet/>
      <dgm:spPr/>
      <dgm:t>
        <a:bodyPr/>
        <a:lstStyle/>
        <a:p>
          <a:endParaRPr lang="en-US" sz="1100"/>
        </a:p>
      </dgm:t>
    </dgm:pt>
    <dgm:pt modelId="{99FC6F07-5812-4BAD-B0CE-20B769E23C75}" type="sibTrans" cxnId="{A995B1E8-4140-4E9F-8D9B-1DEC1C274A5B}">
      <dgm:prSet/>
      <dgm:spPr/>
      <dgm:t>
        <a:bodyPr/>
        <a:lstStyle/>
        <a:p>
          <a:endParaRPr lang="en-US" sz="1100"/>
        </a:p>
      </dgm:t>
    </dgm:pt>
    <dgm:pt modelId="{77C47B16-8DB0-4725-8B87-CC8123949086}">
      <dgm:prSet phldrT="[Text]" custT="1"/>
      <dgm:spPr/>
      <dgm:t>
        <a:bodyPr/>
        <a:lstStyle/>
        <a:p>
          <a:r>
            <a:rPr lang="en-US" sz="1800" dirty="0"/>
            <a:t>NLP-powered Knowledge Management System for easy access of information across divisions of the group company</a:t>
          </a:r>
        </a:p>
      </dgm:t>
    </dgm:pt>
    <dgm:pt modelId="{A678AFCE-81EB-45FD-B904-2A9C2B2B4174}" type="parTrans" cxnId="{FE967492-1BE8-49DB-80FD-445502F1E395}">
      <dgm:prSet/>
      <dgm:spPr/>
      <dgm:t>
        <a:bodyPr/>
        <a:lstStyle/>
        <a:p>
          <a:endParaRPr lang="en-US" sz="1100"/>
        </a:p>
      </dgm:t>
    </dgm:pt>
    <dgm:pt modelId="{E7546D0E-80BB-4ACF-ACD1-D7B522B9C038}" type="sibTrans" cxnId="{FE967492-1BE8-49DB-80FD-445502F1E395}">
      <dgm:prSet/>
      <dgm:spPr/>
      <dgm:t>
        <a:bodyPr/>
        <a:lstStyle/>
        <a:p>
          <a:endParaRPr lang="en-US" sz="1100"/>
        </a:p>
      </dgm:t>
    </dgm:pt>
    <dgm:pt modelId="{57DC3C60-3A40-4B24-8786-AFAC15670D09}">
      <dgm:prSet phldrT="[Text]" custT="1"/>
      <dgm:spPr/>
      <dgm:t>
        <a:bodyPr/>
        <a:lstStyle/>
        <a:p>
          <a:r>
            <a:rPr lang="en-US" sz="1800" dirty="0"/>
            <a:t>Stronger sales pitch with information relevant for prospective customer/ project leading to better conversion rates</a:t>
          </a:r>
        </a:p>
      </dgm:t>
    </dgm:pt>
    <dgm:pt modelId="{0BCC73CA-961B-4CF5-B2D1-895526EA9ACA}" type="parTrans" cxnId="{B8614D4C-D3A1-450F-B0B6-9CC9CAF230FD}">
      <dgm:prSet/>
      <dgm:spPr/>
      <dgm:t>
        <a:bodyPr/>
        <a:lstStyle/>
        <a:p>
          <a:endParaRPr lang="en-US" sz="1100"/>
        </a:p>
      </dgm:t>
    </dgm:pt>
    <dgm:pt modelId="{43CDA33B-9C1D-4C28-9456-7C0EB7F66681}" type="sibTrans" cxnId="{B8614D4C-D3A1-450F-B0B6-9CC9CAF230FD}">
      <dgm:prSet/>
      <dgm:spPr/>
      <dgm:t>
        <a:bodyPr/>
        <a:lstStyle/>
        <a:p>
          <a:endParaRPr lang="en-US" sz="1100"/>
        </a:p>
      </dgm:t>
    </dgm:pt>
    <dgm:pt modelId="{ABBEAE88-1322-4E05-A60F-073509188B76}">
      <dgm:prSet phldrT="[Text]" custT="1"/>
      <dgm:spPr/>
      <dgm:t>
        <a:bodyPr/>
        <a:lstStyle/>
        <a:p>
          <a:r>
            <a:rPr lang="en-US" sz="1800" dirty="0"/>
            <a:t>Information about Clients, Customer Projects, Skills, Expertise distributed across multiple repositories, not easily accessible by the Client/Sales Teams</a:t>
          </a:r>
        </a:p>
      </dgm:t>
    </dgm:pt>
    <dgm:pt modelId="{6C64AD03-3713-4A97-B3FA-841AF5599DAF}" type="parTrans" cxnId="{438CB791-3379-44C0-9963-4178044FA1BA}">
      <dgm:prSet/>
      <dgm:spPr/>
      <dgm:t>
        <a:bodyPr/>
        <a:lstStyle/>
        <a:p>
          <a:endParaRPr lang="en-US" sz="1600"/>
        </a:p>
      </dgm:t>
    </dgm:pt>
    <dgm:pt modelId="{B871A365-3A86-449E-B170-4FD188F1829B}" type="sibTrans" cxnId="{438CB791-3379-44C0-9963-4178044FA1BA}">
      <dgm:prSet/>
      <dgm:spPr/>
      <dgm:t>
        <a:bodyPr/>
        <a:lstStyle/>
        <a:p>
          <a:endParaRPr lang="en-US" sz="1600"/>
        </a:p>
      </dgm:t>
    </dgm:pt>
    <dgm:pt modelId="{BB0DADFD-D4BC-4B7B-B537-722724A010C7}">
      <dgm:prSet phldrT="[Text]" custT="1"/>
      <dgm:spPr/>
      <dgm:t>
        <a:bodyPr/>
        <a:lstStyle/>
        <a:p>
          <a:r>
            <a:rPr lang="en-US" sz="1800" dirty="0"/>
            <a:t>Lack of knowledge about relevant sales material leading to weaker sales pitch </a:t>
          </a:r>
        </a:p>
      </dgm:t>
    </dgm:pt>
    <dgm:pt modelId="{C6D866BF-33DC-496A-8456-8A5F15329FE6}" type="parTrans" cxnId="{8480F6C8-9A1B-433B-AAB4-0F3C0F67596E}">
      <dgm:prSet/>
      <dgm:spPr/>
      <dgm:t>
        <a:bodyPr/>
        <a:lstStyle/>
        <a:p>
          <a:endParaRPr lang="en-US" sz="1600"/>
        </a:p>
      </dgm:t>
    </dgm:pt>
    <dgm:pt modelId="{30351A1E-1CD6-47BA-B70B-52E2542FC79A}" type="sibTrans" cxnId="{8480F6C8-9A1B-433B-AAB4-0F3C0F67596E}">
      <dgm:prSet/>
      <dgm:spPr/>
      <dgm:t>
        <a:bodyPr/>
        <a:lstStyle/>
        <a:p>
          <a:endParaRPr lang="en-US" sz="1600"/>
        </a:p>
      </dgm:t>
    </dgm:pt>
    <dgm:pt modelId="{2B47BD95-3FB9-43FA-9B01-18FA319FA36A}">
      <dgm:prSet phldrT="[Text]" custT="1"/>
      <dgm:spPr/>
      <dgm:t>
        <a:bodyPr/>
        <a:lstStyle/>
        <a:p>
          <a:r>
            <a:rPr lang="en-US" sz="1800" dirty="0"/>
            <a:t>Efficient Search Engine based on techniques used for Internet search</a:t>
          </a:r>
        </a:p>
      </dgm:t>
    </dgm:pt>
    <dgm:pt modelId="{3A974183-40FC-46A5-974C-FDFB05549C27}" type="parTrans" cxnId="{7EE402CD-BE98-42DF-8F9B-81A7F2CCE850}">
      <dgm:prSet/>
      <dgm:spPr/>
      <dgm:t>
        <a:bodyPr/>
        <a:lstStyle/>
        <a:p>
          <a:endParaRPr lang="en-US" sz="1600"/>
        </a:p>
      </dgm:t>
    </dgm:pt>
    <dgm:pt modelId="{60CBF40B-9021-48CC-8C26-4BCC6BCDFDE3}" type="sibTrans" cxnId="{7EE402CD-BE98-42DF-8F9B-81A7F2CCE850}">
      <dgm:prSet/>
      <dgm:spPr/>
      <dgm:t>
        <a:bodyPr/>
        <a:lstStyle/>
        <a:p>
          <a:endParaRPr lang="en-US" sz="1600"/>
        </a:p>
      </dgm:t>
    </dgm:pt>
    <dgm:pt modelId="{5F324C45-AB71-4E0B-9909-BD3035F5BAEE}">
      <dgm:prSet phldrT="[Text]" custT="1"/>
      <dgm:spPr/>
      <dgm:t>
        <a:bodyPr/>
        <a:lstStyle/>
        <a:p>
          <a:r>
            <a:rPr lang="en-US" sz="1800" dirty="0"/>
            <a:t>Information stored as Knowledge Graphs</a:t>
          </a:r>
        </a:p>
      </dgm:t>
    </dgm:pt>
    <dgm:pt modelId="{3DF22443-7399-407E-82DB-67580CEA93B2}" type="parTrans" cxnId="{E9CE31BD-23DB-4E3B-848B-DD75810DBC05}">
      <dgm:prSet/>
      <dgm:spPr/>
      <dgm:t>
        <a:bodyPr/>
        <a:lstStyle/>
        <a:p>
          <a:endParaRPr lang="en-US" sz="1600"/>
        </a:p>
      </dgm:t>
    </dgm:pt>
    <dgm:pt modelId="{630F75B2-D2DA-49DE-BFC0-A97136AE3893}" type="sibTrans" cxnId="{E9CE31BD-23DB-4E3B-848B-DD75810DBC05}">
      <dgm:prSet/>
      <dgm:spPr/>
      <dgm:t>
        <a:bodyPr/>
        <a:lstStyle/>
        <a:p>
          <a:endParaRPr lang="en-US" sz="16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p>
          <a:endParaRPr lang="en-US"/>
        </a:p>
      </dgm:t>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t>
        <a:body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p>
          <a:endParaRPr lang="en-US"/>
        </a:p>
      </dgm:t>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p>
          <a:endParaRPr lang="en-US"/>
        </a:p>
      </dgm:t>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t>
        <a:body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p>
          <a:endParaRPr lang="en-US"/>
        </a:p>
      </dgm:t>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p>
          <a:endParaRPr lang="en-US"/>
        </a:p>
      </dgm:t>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t>
        <a:body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p>
          <a:endParaRPr lang="en-US"/>
        </a:p>
      </dgm:t>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p>
          <a:endParaRPr lang="en-US"/>
        </a:p>
      </dgm:t>
    </dgm:pt>
  </dgm:ptLst>
  <dgm:cxnLst>
    <dgm:cxn modelId="{46F92E57-5F35-4309-B57E-A1072C4C0531}" srcId="{AC945453-6365-4002-9E72-9F93C991F943}" destId="{5BBE5D6A-91EE-44F2-9BA5-6593662B357D}" srcOrd="0" destOrd="0" parTransId="{922ED950-535F-4732-BA76-26F93A847C91}" sibTransId="{C81E5B3A-F838-4D28-B8E6-42FDB3D5C01F}"/>
    <dgm:cxn modelId="{C298A071-3190-4B6C-818F-B993705FCA50}" srcId="{AC945453-6365-4002-9E72-9F93C991F943}" destId="{3C93E9B3-FA55-477B-A0E4-4398FC3315DA}" srcOrd="2" destOrd="0" parTransId="{2AA65D93-F6EF-44B6-ADB4-A4FBC1CE2277}" sibTransId="{0E763E3C-1F8B-4E18-9745-B85A431CAA36}"/>
    <dgm:cxn modelId="{D969ED52-4100-49CD-898C-125E9E34A0C7}" type="presOf" srcId="{412A98BF-DE30-4A57-B70C-CD28E4F64181}" destId="{5899E778-619C-4DC0-B6E7-5113AFE31478}" srcOrd="0" destOrd="0" presId="urn:microsoft.com/office/officeart/2005/8/layout/list1"/>
    <dgm:cxn modelId="{438CB791-3379-44C0-9963-4178044FA1BA}" srcId="{5BBE5D6A-91EE-44F2-9BA5-6593662B357D}" destId="{ABBEAE88-1322-4E05-A60F-073509188B76}" srcOrd="1" destOrd="0" parTransId="{6C64AD03-3713-4A97-B3FA-841AF5599DAF}" sibTransId="{B871A365-3A86-449E-B170-4FD188F1829B}"/>
    <dgm:cxn modelId="{7EE402CD-BE98-42DF-8F9B-81A7F2CCE850}" srcId="{AD2E1675-E274-4C57-BB18-5B207592A974}" destId="{2B47BD95-3FB9-43FA-9B01-18FA319FA36A}" srcOrd="2" destOrd="0" parTransId="{3A974183-40FC-46A5-974C-FDFB05549C27}" sibTransId="{60CBF40B-9021-48CC-8C26-4BCC6BCDFDE3}"/>
    <dgm:cxn modelId="{21BE0F9B-F4AA-4654-90A0-06CEA0F21F77}" type="presOf" srcId="{5F324C45-AB71-4E0B-9909-BD3035F5BAEE}" destId="{622692A4-9C09-4047-9094-EA7C3E2E688F}" srcOrd="0" destOrd="1" presId="urn:microsoft.com/office/officeart/2005/8/layout/list1"/>
    <dgm:cxn modelId="{8B48AEA0-A32B-4864-9AB8-DE7EA76C5EA1}" type="presOf" srcId="{5BBE5D6A-91EE-44F2-9BA5-6593662B357D}" destId="{5A5555C2-3B5D-4D71-8575-C2290BF34A4D}" srcOrd="0" destOrd="0" presId="urn:microsoft.com/office/officeart/2005/8/layout/list1"/>
    <dgm:cxn modelId="{49285538-673C-43F3-ACB4-373F5E20B83E}" type="presOf" srcId="{3C93E9B3-FA55-477B-A0E4-4398FC3315DA}" destId="{08B195DD-52E7-474F-8F00-E74AB9B79BE3}" srcOrd="1" destOrd="0" presId="urn:microsoft.com/office/officeart/2005/8/layout/list1"/>
    <dgm:cxn modelId="{643FDCEB-9422-448E-BF42-5C9655A1FBDF}" type="presOf" srcId="{5BBE5D6A-91EE-44F2-9BA5-6593662B357D}" destId="{6D294D8D-C529-415C-A8E1-F8EDDE5306AB}" srcOrd="1" destOrd="0" presId="urn:microsoft.com/office/officeart/2005/8/layout/list1"/>
    <dgm:cxn modelId="{8480F6C8-9A1B-433B-AAB4-0F3C0F67596E}" srcId="{5BBE5D6A-91EE-44F2-9BA5-6593662B357D}" destId="{BB0DADFD-D4BC-4B7B-B537-722724A010C7}" srcOrd="2" destOrd="0" parTransId="{C6D866BF-33DC-496A-8456-8A5F15329FE6}" sibTransId="{30351A1E-1CD6-47BA-B70B-52E2542FC79A}"/>
    <dgm:cxn modelId="{A995B1E8-4140-4E9F-8D9B-1DEC1C274A5B}" srcId="{5BBE5D6A-91EE-44F2-9BA5-6593662B357D}" destId="{412A98BF-DE30-4A57-B70C-CD28E4F64181}" srcOrd="0" destOrd="0" parTransId="{8580E315-97B5-4B32-9954-0C93C6CFD522}" sibTransId="{99FC6F07-5812-4BAD-B0CE-20B769E23C75}"/>
    <dgm:cxn modelId="{D57B4CE4-8658-4C3D-A2E7-0C8088C809D8}" type="presOf" srcId="{AD2E1675-E274-4C57-BB18-5B207592A974}" destId="{15278F55-1F5B-4B4A-B481-D0D53D86D2C4}" srcOrd="0" destOrd="0" presId="urn:microsoft.com/office/officeart/2005/8/layout/list1"/>
    <dgm:cxn modelId="{A248D14C-75A0-487C-9720-FD47BBC1A3CA}" type="presOf" srcId="{77C47B16-8DB0-4725-8B87-CC8123949086}" destId="{622692A4-9C09-4047-9094-EA7C3E2E688F}" srcOrd="0" destOrd="0" presId="urn:microsoft.com/office/officeart/2005/8/layout/list1"/>
    <dgm:cxn modelId="{299B2CA8-115A-49BC-8EDD-F32338485C19}" type="presOf" srcId="{57DC3C60-3A40-4B24-8786-AFAC15670D09}" destId="{4CA70BB3-3038-404D-81BD-AFD678D6B96B}" srcOrd="0" destOrd="0" presId="urn:microsoft.com/office/officeart/2005/8/layout/list1"/>
    <dgm:cxn modelId="{088D3598-7E08-4ED3-8A18-C38FE977BDE6}" type="presOf" srcId="{ABBEAE88-1322-4E05-A60F-073509188B76}" destId="{5899E778-619C-4DC0-B6E7-5113AFE31478}" srcOrd="0" destOrd="1" presId="urn:microsoft.com/office/officeart/2005/8/layout/list1"/>
    <dgm:cxn modelId="{FE967492-1BE8-49DB-80FD-445502F1E395}" srcId="{AD2E1675-E274-4C57-BB18-5B207592A974}" destId="{77C47B16-8DB0-4725-8B87-CC8123949086}" srcOrd="0" destOrd="0" parTransId="{A678AFCE-81EB-45FD-B904-2A9C2B2B4174}" sibTransId="{E7546D0E-80BB-4ACF-ACD1-D7B522B9C038}"/>
    <dgm:cxn modelId="{B319378C-9521-410B-B0C5-F362FEBACE9A}" type="presOf" srcId="{2B47BD95-3FB9-43FA-9B01-18FA319FA36A}" destId="{622692A4-9C09-4047-9094-EA7C3E2E688F}" srcOrd="0" destOrd="2" presId="urn:microsoft.com/office/officeart/2005/8/layout/list1"/>
    <dgm:cxn modelId="{12F5BBD7-4C51-40DE-9B2D-2EBAA7DB21C9}" type="presOf" srcId="{BB0DADFD-D4BC-4B7B-B537-722724A010C7}" destId="{5899E778-619C-4DC0-B6E7-5113AFE31478}" srcOrd="0" destOrd="2" presId="urn:microsoft.com/office/officeart/2005/8/layout/list1"/>
    <dgm:cxn modelId="{4FE041F4-2CED-4016-9628-A6222FBDB304}" type="presOf" srcId="{3C93E9B3-FA55-477B-A0E4-4398FC3315DA}" destId="{DDB03CF2-DB02-4F2B-8948-FBB035366E69}" srcOrd="0" destOrd="0" presId="urn:microsoft.com/office/officeart/2005/8/layout/list1"/>
    <dgm:cxn modelId="{FB42BD5D-8E97-406D-A127-1084CB03FC60}" type="presOf" srcId="{AD2E1675-E274-4C57-BB18-5B207592A974}" destId="{7907402A-4455-4901-BD2F-F544378B6C2E}" srcOrd="1" destOrd="0" presId="urn:microsoft.com/office/officeart/2005/8/layout/list1"/>
    <dgm:cxn modelId="{FA84127D-6FB8-44B3-916B-AACAE43C6351}" type="presOf" srcId="{AC945453-6365-4002-9E72-9F93C991F943}" destId="{D7B30110-E531-4790-A404-2A72F66E4035}" srcOrd="0" destOrd="0" presId="urn:microsoft.com/office/officeart/2005/8/layout/list1"/>
    <dgm:cxn modelId="{0D92380E-6D58-425D-A199-F73CCEE75154}" srcId="{AC945453-6365-4002-9E72-9F93C991F943}" destId="{AD2E1675-E274-4C57-BB18-5B207592A974}" srcOrd="1" destOrd="0" parTransId="{B45E8194-A96F-484C-91DA-F1A1A0CD4697}" sibTransId="{A46F1FA7-DCED-48A9-9CFD-EF5668651FB1}"/>
    <dgm:cxn modelId="{E9CE31BD-23DB-4E3B-848B-DD75810DBC05}" srcId="{AD2E1675-E274-4C57-BB18-5B207592A974}" destId="{5F324C45-AB71-4E0B-9909-BD3035F5BAEE}" srcOrd="1" destOrd="0" parTransId="{3DF22443-7399-407E-82DB-67580CEA93B2}" sibTransId="{630F75B2-D2DA-49DE-BFC0-A97136AE3893}"/>
    <dgm:cxn modelId="{B8614D4C-D3A1-450F-B0B6-9CC9CAF230FD}" srcId="{3C93E9B3-FA55-477B-A0E4-4398FC3315DA}" destId="{57DC3C60-3A40-4B24-8786-AFAC15670D09}" srcOrd="0" destOrd="0" parTransId="{0BCC73CA-961B-4CF5-B2D1-895526EA9ACA}" sibTransId="{43CDA33B-9C1D-4C28-9456-7C0EB7F6668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400" dirty="0"/>
            <a:t>Problem Statement</a:t>
          </a:r>
        </a:p>
      </dgm:t>
    </dgm:pt>
    <dgm:pt modelId="{922ED950-535F-4732-BA76-26F93A847C91}" type="parTrans" cxnId="{46F92E57-5F35-4309-B57E-A1072C4C0531}">
      <dgm:prSet/>
      <dgm:spPr/>
      <dgm:t>
        <a:bodyPr/>
        <a:lstStyle/>
        <a:p>
          <a:endParaRPr lang="en-US" sz="400"/>
        </a:p>
      </dgm:t>
    </dgm:pt>
    <dgm:pt modelId="{C81E5B3A-F838-4D28-B8E6-42FDB3D5C01F}" type="sibTrans" cxnId="{46F92E57-5F35-4309-B57E-A1072C4C0531}">
      <dgm:prSet/>
      <dgm:spPr/>
      <dgm:t>
        <a:bodyPr/>
        <a:lstStyle/>
        <a:p>
          <a:endParaRPr lang="en-US" sz="400"/>
        </a:p>
      </dgm:t>
    </dgm:pt>
    <dgm:pt modelId="{AD2E1675-E274-4C57-BB18-5B207592A974}">
      <dgm:prSet phldrT="[Text]" custT="1"/>
      <dgm:spPr/>
      <dgm:t>
        <a:bodyPr/>
        <a:lstStyle/>
        <a:p>
          <a:r>
            <a:rPr lang="en-US" sz="1400" dirty="0"/>
            <a:t>Solution Approach</a:t>
          </a:r>
        </a:p>
      </dgm:t>
    </dgm:pt>
    <dgm:pt modelId="{B45E8194-A96F-484C-91DA-F1A1A0CD4697}" type="parTrans" cxnId="{0D92380E-6D58-425D-A199-F73CCEE75154}">
      <dgm:prSet/>
      <dgm:spPr/>
      <dgm:t>
        <a:bodyPr/>
        <a:lstStyle/>
        <a:p>
          <a:endParaRPr lang="en-US" sz="400"/>
        </a:p>
      </dgm:t>
    </dgm:pt>
    <dgm:pt modelId="{A46F1FA7-DCED-48A9-9CFD-EF5668651FB1}" type="sibTrans" cxnId="{0D92380E-6D58-425D-A199-F73CCEE75154}">
      <dgm:prSet/>
      <dgm:spPr/>
      <dgm:t>
        <a:bodyPr/>
        <a:lstStyle/>
        <a:p>
          <a:endParaRPr lang="en-US" sz="400"/>
        </a:p>
      </dgm:t>
    </dgm:pt>
    <dgm:pt modelId="{3C93E9B3-FA55-477B-A0E4-4398FC3315DA}">
      <dgm:prSet phldrT="[Text]" custT="1"/>
      <dgm:spPr/>
      <dgm:t>
        <a:bodyPr/>
        <a:lstStyle/>
        <a:p>
          <a:r>
            <a:rPr lang="en-US" sz="1400" dirty="0"/>
            <a:t>Solution Benefits</a:t>
          </a:r>
        </a:p>
      </dgm:t>
    </dgm:pt>
    <dgm:pt modelId="{2AA65D93-F6EF-44B6-ADB4-A4FBC1CE2277}" type="parTrans" cxnId="{C298A071-3190-4B6C-818F-B993705FCA50}">
      <dgm:prSet/>
      <dgm:spPr/>
      <dgm:t>
        <a:bodyPr/>
        <a:lstStyle/>
        <a:p>
          <a:endParaRPr lang="en-US" sz="400"/>
        </a:p>
      </dgm:t>
    </dgm:pt>
    <dgm:pt modelId="{0E763E3C-1F8B-4E18-9745-B85A431CAA36}" type="sibTrans" cxnId="{C298A071-3190-4B6C-818F-B993705FCA50}">
      <dgm:prSet/>
      <dgm:spPr/>
      <dgm:t>
        <a:bodyPr/>
        <a:lstStyle/>
        <a:p>
          <a:endParaRPr lang="en-US" sz="400"/>
        </a:p>
      </dgm:t>
    </dgm:pt>
    <dgm:pt modelId="{412A98BF-DE30-4A57-B70C-CD28E4F64181}">
      <dgm:prSet phldrT="[Text]" custT="1"/>
      <dgm:spPr/>
      <dgm:t>
        <a:bodyPr/>
        <a:lstStyle/>
        <a:p>
          <a:r>
            <a:rPr lang="en-US" sz="1400" dirty="0"/>
            <a:t>With Telecom saturation in many markets, focus changing from customer acquisition to customer retention. Telecom service providers need to control churn to maintain profitability</a:t>
          </a:r>
        </a:p>
      </dgm:t>
    </dgm:pt>
    <dgm:pt modelId="{8580E315-97B5-4B32-9954-0C93C6CFD522}" type="parTrans" cxnId="{A995B1E8-4140-4E9F-8D9B-1DEC1C274A5B}">
      <dgm:prSet/>
      <dgm:spPr/>
      <dgm:t>
        <a:bodyPr/>
        <a:lstStyle/>
        <a:p>
          <a:endParaRPr lang="en-US" sz="1000"/>
        </a:p>
      </dgm:t>
    </dgm:pt>
    <dgm:pt modelId="{99FC6F07-5812-4BAD-B0CE-20B769E23C75}" type="sibTrans" cxnId="{A995B1E8-4140-4E9F-8D9B-1DEC1C274A5B}">
      <dgm:prSet/>
      <dgm:spPr/>
      <dgm:t>
        <a:bodyPr/>
        <a:lstStyle/>
        <a:p>
          <a:endParaRPr lang="en-US" sz="1000"/>
        </a:p>
      </dgm:t>
    </dgm:pt>
    <dgm:pt modelId="{77C47B16-8DB0-4725-8B87-CC8123949086}">
      <dgm:prSet phldrT="[Text]" custT="1"/>
      <dgm:spPr/>
      <dgm:t>
        <a:bodyPr/>
        <a:lstStyle/>
        <a:p>
          <a:r>
            <a:rPr lang="en-US" sz="1400" dirty="0"/>
            <a:t>Proposed approach uses Social Network Analysis for churn prediction (predict future churners based on direct &amp; indirect interactions with past churners)</a:t>
          </a:r>
        </a:p>
      </dgm:t>
    </dgm:pt>
    <dgm:pt modelId="{A678AFCE-81EB-45FD-B904-2A9C2B2B4174}" type="parTrans" cxnId="{FE967492-1BE8-49DB-80FD-445502F1E395}">
      <dgm:prSet/>
      <dgm:spPr/>
      <dgm:t>
        <a:bodyPr/>
        <a:lstStyle/>
        <a:p>
          <a:endParaRPr lang="en-US" sz="1000"/>
        </a:p>
      </dgm:t>
    </dgm:pt>
    <dgm:pt modelId="{E7546D0E-80BB-4ACF-ACD1-D7B522B9C038}" type="sibTrans" cxnId="{FE967492-1BE8-49DB-80FD-445502F1E395}">
      <dgm:prSet/>
      <dgm:spPr/>
      <dgm:t>
        <a:bodyPr/>
        <a:lstStyle/>
        <a:p>
          <a:endParaRPr lang="en-US" sz="1000"/>
        </a:p>
      </dgm:t>
    </dgm:pt>
    <dgm:pt modelId="{57DC3C60-3A40-4B24-8786-AFAC15670D09}">
      <dgm:prSet phldrT="[Text]" custT="1"/>
      <dgm:spPr/>
      <dgm:t>
        <a:bodyPr/>
        <a:lstStyle/>
        <a:p>
          <a:r>
            <a:rPr lang="en-US" sz="1400" dirty="0"/>
            <a:t>Early prediction on possible churners who need to be retained before they churn</a:t>
          </a:r>
        </a:p>
      </dgm:t>
    </dgm:pt>
    <dgm:pt modelId="{0BCC73CA-961B-4CF5-B2D1-895526EA9ACA}" type="parTrans" cxnId="{B8614D4C-D3A1-450F-B0B6-9CC9CAF230FD}">
      <dgm:prSet/>
      <dgm:spPr/>
      <dgm:t>
        <a:bodyPr/>
        <a:lstStyle/>
        <a:p>
          <a:endParaRPr lang="en-US" sz="1000"/>
        </a:p>
      </dgm:t>
    </dgm:pt>
    <dgm:pt modelId="{43CDA33B-9C1D-4C28-9456-7C0EB7F66681}" type="sibTrans" cxnId="{B8614D4C-D3A1-450F-B0B6-9CC9CAF230FD}">
      <dgm:prSet/>
      <dgm:spPr/>
      <dgm:t>
        <a:bodyPr/>
        <a:lstStyle/>
        <a:p>
          <a:endParaRPr lang="en-US" sz="1000"/>
        </a:p>
      </dgm:t>
    </dgm:pt>
    <dgm:pt modelId="{098BC2D4-11C0-440F-BACA-AB0A303E5773}">
      <dgm:prSet phldrT="[Text]" custT="1"/>
      <dgm:spPr/>
      <dgm:t>
        <a:bodyPr/>
        <a:lstStyle/>
        <a:p>
          <a:r>
            <a:rPr lang="en-US" sz="1400" b="1" dirty="0">
              <a:solidFill>
                <a:schemeClr val="accent5"/>
              </a:solidFill>
            </a:rPr>
            <a:t>Diffusion-based Spreading Activation Algorithm</a:t>
          </a:r>
        </a:p>
      </dgm:t>
    </dgm:pt>
    <dgm:pt modelId="{9A845EC6-56CD-435F-8BD8-B93DB1314746}" type="parTrans" cxnId="{51B2E8D4-2CB9-45C1-A3BB-2D12B0604C91}">
      <dgm:prSet/>
      <dgm:spPr/>
      <dgm:t>
        <a:bodyPr/>
        <a:lstStyle/>
        <a:p>
          <a:endParaRPr lang="en-US" sz="1200"/>
        </a:p>
      </dgm:t>
    </dgm:pt>
    <dgm:pt modelId="{A2D824C3-CF44-4EE0-818D-1305699A5BB0}" type="sibTrans" cxnId="{51B2E8D4-2CB9-45C1-A3BB-2D12B0604C91}">
      <dgm:prSet/>
      <dgm:spPr/>
      <dgm:t>
        <a:bodyPr/>
        <a:lstStyle/>
        <a:p>
          <a:endParaRPr lang="en-US" sz="1200"/>
        </a:p>
      </dgm:t>
    </dgm:pt>
    <dgm:pt modelId="{AB5DFC13-C558-4B5C-AA07-BB6953B2138B}">
      <dgm:prSet phldrT="[Text]" custT="1"/>
      <dgm:spPr/>
      <dgm:t>
        <a:bodyPr/>
        <a:lstStyle/>
        <a:p>
          <a:r>
            <a:rPr lang="en-US" sz="1400" dirty="0"/>
            <a:t>Start with the churners and their social relationships from the call graph</a:t>
          </a:r>
        </a:p>
      </dgm:t>
    </dgm:pt>
    <dgm:pt modelId="{48EF32D0-B540-4D35-8F88-51A088648FA5}" type="parTrans" cxnId="{55BBB145-952F-4843-B7AC-3E0A61D8B73E}">
      <dgm:prSet/>
      <dgm:spPr/>
      <dgm:t>
        <a:bodyPr/>
        <a:lstStyle/>
        <a:p>
          <a:endParaRPr lang="en-US" sz="1200"/>
        </a:p>
      </dgm:t>
    </dgm:pt>
    <dgm:pt modelId="{450B16D5-D717-430F-BCCF-EF87F3686615}" type="sibTrans" cxnId="{55BBB145-952F-4843-B7AC-3E0A61D8B73E}">
      <dgm:prSet/>
      <dgm:spPr/>
      <dgm:t>
        <a:bodyPr/>
        <a:lstStyle/>
        <a:p>
          <a:endParaRPr lang="en-US" sz="1200"/>
        </a:p>
      </dgm:t>
    </dgm:pt>
    <dgm:pt modelId="{13F10188-69A3-4FC7-A9A1-9C4C76684961}">
      <dgm:prSet custT="1"/>
      <dgm:spPr/>
      <dgm:t>
        <a:bodyPr/>
        <a:lstStyle/>
        <a:p>
          <a:r>
            <a:rPr lang="en-US" sz="1400" dirty="0"/>
            <a:t>Initiate a diffusion process with the churners as seeds</a:t>
          </a:r>
        </a:p>
      </dgm:t>
    </dgm:pt>
    <dgm:pt modelId="{B13A7633-623A-47AD-9B8D-43FA7822E4FB}" type="parTrans" cxnId="{7D5D7469-EAF9-4205-9D04-9BAE93B13D20}">
      <dgm:prSet/>
      <dgm:spPr/>
      <dgm:t>
        <a:bodyPr/>
        <a:lstStyle/>
        <a:p>
          <a:endParaRPr lang="en-US" sz="1200"/>
        </a:p>
      </dgm:t>
    </dgm:pt>
    <dgm:pt modelId="{C686F83B-3DD2-4D80-81B7-0759B2463221}" type="sibTrans" cxnId="{7D5D7469-EAF9-4205-9D04-9BAE93B13D20}">
      <dgm:prSet/>
      <dgm:spPr/>
      <dgm:t>
        <a:bodyPr/>
        <a:lstStyle/>
        <a:p>
          <a:endParaRPr lang="en-US" sz="1200"/>
        </a:p>
      </dgm:t>
    </dgm:pt>
    <dgm:pt modelId="{2AD097F8-4CF0-4951-BC33-57042AFBE8C1}">
      <dgm:prSet custT="1"/>
      <dgm:spPr/>
      <dgm:t>
        <a:bodyPr/>
        <a:lstStyle/>
        <a:p>
          <a:r>
            <a:rPr lang="en-US" sz="1400" dirty="0"/>
            <a:t>Churners influence their neighbors to churn. Influence determined by strength of relationship</a:t>
          </a:r>
        </a:p>
      </dgm:t>
    </dgm:pt>
    <dgm:pt modelId="{F1C19321-79E8-476B-A331-47855A2825EF}" type="parTrans" cxnId="{4C3254E3-959B-4CC9-8862-C71526025D39}">
      <dgm:prSet/>
      <dgm:spPr/>
      <dgm:t>
        <a:bodyPr/>
        <a:lstStyle/>
        <a:p>
          <a:endParaRPr lang="en-US" sz="1200"/>
        </a:p>
      </dgm:t>
    </dgm:pt>
    <dgm:pt modelId="{4A3AD0F2-9FCB-4DFA-A1D8-CDD5D1C7309C}" type="sibTrans" cxnId="{4C3254E3-959B-4CC9-8862-C71526025D39}">
      <dgm:prSet/>
      <dgm:spPr/>
      <dgm:t>
        <a:bodyPr/>
        <a:lstStyle/>
        <a:p>
          <a:endParaRPr lang="en-US" sz="1200"/>
        </a:p>
      </dgm:t>
    </dgm:pt>
    <dgm:pt modelId="{00085302-3B33-4A34-A767-692955C30669}">
      <dgm:prSet custT="1"/>
      <dgm:spPr/>
      <dgm:t>
        <a:bodyPr/>
        <a:lstStyle/>
        <a:p>
          <a:r>
            <a:rPr lang="en-US" sz="1400" dirty="0"/>
            <a:t>At end of the diffusion process examine influence on the non churners</a:t>
          </a:r>
        </a:p>
      </dgm:t>
    </dgm:pt>
    <dgm:pt modelId="{3ABD177C-5178-4827-A88F-CEC36CB6E921}" type="parTrans" cxnId="{A8F4F5D3-D815-4190-9D59-F9A7A82716AC}">
      <dgm:prSet/>
      <dgm:spPr/>
      <dgm:t>
        <a:bodyPr/>
        <a:lstStyle/>
        <a:p>
          <a:endParaRPr lang="en-US" sz="1200"/>
        </a:p>
      </dgm:t>
    </dgm:pt>
    <dgm:pt modelId="{D44A7A7B-9B0B-4E9D-81F5-BE86C10133F1}" type="sibTrans" cxnId="{A8F4F5D3-D815-4190-9D59-F9A7A82716AC}">
      <dgm:prSet/>
      <dgm:spPr/>
      <dgm:t>
        <a:bodyPr/>
        <a:lstStyle/>
        <a:p>
          <a:endParaRPr lang="en-US" sz="1200"/>
        </a:p>
      </dgm:t>
    </dgm:pt>
    <dgm:pt modelId="{C9FBE91E-1D18-4F10-9A02-E34E5112AAFE}">
      <dgm:prSet phldrT="[Text]" custT="1"/>
      <dgm:spPr/>
      <dgm:t>
        <a:bodyPr/>
        <a:lstStyle/>
        <a:p>
          <a:r>
            <a:rPr lang="en-US" sz="1400" dirty="0"/>
            <a:t>Existing churn prediction systems based on individual calling patterns not efficient</a:t>
          </a:r>
        </a:p>
      </dgm:t>
    </dgm:pt>
    <dgm:pt modelId="{C5FE0F35-0482-440B-B145-A58DAC0122E0}" type="parTrans" cxnId="{334389A8-D3C9-4A37-9E3E-2ECE48DC9996}">
      <dgm:prSet/>
      <dgm:spPr/>
      <dgm:t>
        <a:bodyPr/>
        <a:lstStyle/>
        <a:p>
          <a:endParaRPr lang="en-US" sz="1400"/>
        </a:p>
      </dgm:t>
    </dgm:pt>
    <dgm:pt modelId="{A68FA163-C621-4109-B783-527D26BA191C}" type="sibTrans" cxnId="{334389A8-D3C9-4A37-9E3E-2ECE48DC9996}">
      <dgm:prSet/>
      <dgm:spPr/>
      <dgm:t>
        <a:bodyPr/>
        <a:lstStyle/>
        <a:p>
          <a:endParaRPr lang="en-US" sz="14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p>
          <a:endParaRPr lang="en-US"/>
        </a:p>
      </dgm:t>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t>
        <a:body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p>
          <a:endParaRPr lang="en-US"/>
        </a:p>
      </dgm:t>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p>
          <a:endParaRPr lang="en-US"/>
        </a:p>
      </dgm:t>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t>
        <a:body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p>
          <a:endParaRPr lang="en-US"/>
        </a:p>
      </dgm:t>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p>
          <a:endParaRPr lang="en-US"/>
        </a:p>
      </dgm:t>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t>
        <a:body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p>
          <a:endParaRPr lang="en-US"/>
        </a:p>
      </dgm:t>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p>
          <a:endParaRPr lang="en-US"/>
        </a:p>
      </dgm:t>
    </dgm:pt>
  </dgm:ptLst>
  <dgm:cxnLst>
    <dgm:cxn modelId="{46F92E57-5F35-4309-B57E-A1072C4C0531}" srcId="{AC945453-6365-4002-9E72-9F93C991F943}" destId="{5BBE5D6A-91EE-44F2-9BA5-6593662B357D}" srcOrd="0" destOrd="0" parTransId="{922ED950-535F-4732-BA76-26F93A847C91}" sibTransId="{C81E5B3A-F838-4D28-B8E6-42FDB3D5C01F}"/>
    <dgm:cxn modelId="{A0C44E8C-A04D-40E0-962C-A0213B7FC0EE}" type="presOf" srcId="{098BC2D4-11C0-440F-BACA-AB0A303E5773}" destId="{622692A4-9C09-4047-9094-EA7C3E2E688F}" srcOrd="0" destOrd="1" presId="urn:microsoft.com/office/officeart/2005/8/layout/list1"/>
    <dgm:cxn modelId="{7AB5A9A9-BDE8-423F-807E-785B71F45DA1}" type="presOf" srcId="{C9FBE91E-1D18-4F10-9A02-E34E5112AAFE}" destId="{5899E778-619C-4DC0-B6E7-5113AFE31478}" srcOrd="0" destOrd="1" presId="urn:microsoft.com/office/officeart/2005/8/layout/list1"/>
    <dgm:cxn modelId="{C298A071-3190-4B6C-818F-B993705FCA50}" srcId="{AC945453-6365-4002-9E72-9F93C991F943}" destId="{3C93E9B3-FA55-477B-A0E4-4398FC3315DA}" srcOrd="2" destOrd="0" parTransId="{2AA65D93-F6EF-44B6-ADB4-A4FBC1CE2277}" sibTransId="{0E763E3C-1F8B-4E18-9745-B85A431CAA36}"/>
    <dgm:cxn modelId="{EBBEEF67-117B-4729-BF68-35C103DC813B}" type="presOf" srcId="{AB5DFC13-C558-4B5C-AA07-BB6953B2138B}" destId="{622692A4-9C09-4047-9094-EA7C3E2E688F}" srcOrd="0" destOrd="2" presId="urn:microsoft.com/office/officeart/2005/8/layout/list1"/>
    <dgm:cxn modelId="{334389A8-D3C9-4A37-9E3E-2ECE48DC9996}" srcId="{5BBE5D6A-91EE-44F2-9BA5-6593662B357D}" destId="{C9FBE91E-1D18-4F10-9A02-E34E5112AAFE}" srcOrd="1" destOrd="0" parTransId="{C5FE0F35-0482-440B-B145-A58DAC0122E0}" sibTransId="{A68FA163-C621-4109-B783-527D26BA191C}"/>
    <dgm:cxn modelId="{D969ED52-4100-49CD-898C-125E9E34A0C7}" type="presOf" srcId="{412A98BF-DE30-4A57-B70C-CD28E4F64181}" destId="{5899E778-619C-4DC0-B6E7-5113AFE31478}" srcOrd="0" destOrd="0" presId="urn:microsoft.com/office/officeart/2005/8/layout/list1"/>
    <dgm:cxn modelId="{7D5D7469-EAF9-4205-9D04-9BAE93B13D20}" srcId="{098BC2D4-11C0-440F-BACA-AB0A303E5773}" destId="{13F10188-69A3-4FC7-A9A1-9C4C76684961}" srcOrd="1" destOrd="0" parTransId="{B13A7633-623A-47AD-9B8D-43FA7822E4FB}" sibTransId="{C686F83B-3DD2-4D80-81B7-0759B2463221}"/>
    <dgm:cxn modelId="{8B48AEA0-A32B-4864-9AB8-DE7EA76C5EA1}" type="presOf" srcId="{5BBE5D6A-91EE-44F2-9BA5-6593662B357D}" destId="{5A5555C2-3B5D-4D71-8575-C2290BF34A4D}" srcOrd="0" destOrd="0" presId="urn:microsoft.com/office/officeart/2005/8/layout/list1"/>
    <dgm:cxn modelId="{49285538-673C-43F3-ACB4-373F5E20B83E}" type="presOf" srcId="{3C93E9B3-FA55-477B-A0E4-4398FC3315DA}" destId="{08B195DD-52E7-474F-8F00-E74AB9B79BE3}" srcOrd="1" destOrd="0" presId="urn:microsoft.com/office/officeart/2005/8/layout/list1"/>
    <dgm:cxn modelId="{643FDCEB-9422-448E-BF42-5C9655A1FBDF}" type="presOf" srcId="{5BBE5D6A-91EE-44F2-9BA5-6593662B357D}" destId="{6D294D8D-C529-415C-A8E1-F8EDDE5306AB}" srcOrd="1" destOrd="0" presId="urn:microsoft.com/office/officeart/2005/8/layout/list1"/>
    <dgm:cxn modelId="{D3909668-5D46-45E3-9203-BD29D10641A4}" type="presOf" srcId="{00085302-3B33-4A34-A767-692955C30669}" destId="{622692A4-9C09-4047-9094-EA7C3E2E688F}" srcOrd="0" destOrd="5" presId="urn:microsoft.com/office/officeart/2005/8/layout/list1"/>
    <dgm:cxn modelId="{A995B1E8-4140-4E9F-8D9B-1DEC1C274A5B}" srcId="{5BBE5D6A-91EE-44F2-9BA5-6593662B357D}" destId="{412A98BF-DE30-4A57-B70C-CD28E4F64181}" srcOrd="0" destOrd="0" parTransId="{8580E315-97B5-4B32-9954-0C93C6CFD522}" sibTransId="{99FC6F07-5812-4BAD-B0CE-20B769E23C75}"/>
    <dgm:cxn modelId="{D57B4CE4-8658-4C3D-A2E7-0C8088C809D8}" type="presOf" srcId="{AD2E1675-E274-4C57-BB18-5B207592A974}" destId="{15278F55-1F5B-4B4A-B481-D0D53D86D2C4}" srcOrd="0" destOrd="0" presId="urn:microsoft.com/office/officeart/2005/8/layout/list1"/>
    <dgm:cxn modelId="{A248D14C-75A0-487C-9720-FD47BBC1A3CA}" type="presOf" srcId="{77C47B16-8DB0-4725-8B87-CC8123949086}" destId="{622692A4-9C09-4047-9094-EA7C3E2E688F}" srcOrd="0" destOrd="0" presId="urn:microsoft.com/office/officeart/2005/8/layout/list1"/>
    <dgm:cxn modelId="{51B2E8D4-2CB9-45C1-A3BB-2D12B0604C91}" srcId="{AD2E1675-E274-4C57-BB18-5B207592A974}" destId="{098BC2D4-11C0-440F-BACA-AB0A303E5773}" srcOrd="1" destOrd="0" parTransId="{9A845EC6-56CD-435F-8BD8-B93DB1314746}" sibTransId="{A2D824C3-CF44-4EE0-818D-1305699A5BB0}"/>
    <dgm:cxn modelId="{299B2CA8-115A-49BC-8EDD-F32338485C19}" type="presOf" srcId="{57DC3C60-3A40-4B24-8786-AFAC15670D09}" destId="{4CA70BB3-3038-404D-81BD-AFD678D6B96B}" srcOrd="0" destOrd="0" presId="urn:microsoft.com/office/officeart/2005/8/layout/list1"/>
    <dgm:cxn modelId="{FE967492-1BE8-49DB-80FD-445502F1E395}" srcId="{AD2E1675-E274-4C57-BB18-5B207592A974}" destId="{77C47B16-8DB0-4725-8B87-CC8123949086}" srcOrd="0" destOrd="0" parTransId="{A678AFCE-81EB-45FD-B904-2A9C2B2B4174}" sibTransId="{E7546D0E-80BB-4ACF-ACD1-D7B522B9C038}"/>
    <dgm:cxn modelId="{080AA6AD-39EF-4486-BE75-50EEC4ECCAEE}" type="presOf" srcId="{2AD097F8-4CF0-4951-BC33-57042AFBE8C1}" destId="{622692A4-9C09-4047-9094-EA7C3E2E688F}" srcOrd="0" destOrd="4" presId="urn:microsoft.com/office/officeart/2005/8/layout/list1"/>
    <dgm:cxn modelId="{7E18C7E1-C54D-44CC-B5C8-4B466DE43BAB}" type="presOf" srcId="{13F10188-69A3-4FC7-A9A1-9C4C76684961}" destId="{622692A4-9C09-4047-9094-EA7C3E2E688F}" srcOrd="0" destOrd="3" presId="urn:microsoft.com/office/officeart/2005/8/layout/list1"/>
    <dgm:cxn modelId="{4FE041F4-2CED-4016-9628-A6222FBDB304}" type="presOf" srcId="{3C93E9B3-FA55-477B-A0E4-4398FC3315DA}" destId="{DDB03CF2-DB02-4F2B-8948-FBB035366E69}" srcOrd="0" destOrd="0" presId="urn:microsoft.com/office/officeart/2005/8/layout/list1"/>
    <dgm:cxn modelId="{FB42BD5D-8E97-406D-A127-1084CB03FC60}" type="presOf" srcId="{AD2E1675-E274-4C57-BB18-5B207592A974}" destId="{7907402A-4455-4901-BD2F-F544378B6C2E}" srcOrd="1" destOrd="0" presId="urn:microsoft.com/office/officeart/2005/8/layout/list1"/>
    <dgm:cxn modelId="{FA84127D-6FB8-44B3-916B-AACAE43C6351}" type="presOf" srcId="{AC945453-6365-4002-9E72-9F93C991F943}" destId="{D7B30110-E531-4790-A404-2A72F66E4035}" srcOrd="0" destOrd="0" presId="urn:microsoft.com/office/officeart/2005/8/layout/list1"/>
    <dgm:cxn modelId="{0D92380E-6D58-425D-A199-F73CCEE75154}" srcId="{AC945453-6365-4002-9E72-9F93C991F943}" destId="{AD2E1675-E274-4C57-BB18-5B207592A974}" srcOrd="1" destOrd="0" parTransId="{B45E8194-A96F-484C-91DA-F1A1A0CD4697}" sibTransId="{A46F1FA7-DCED-48A9-9CFD-EF5668651FB1}"/>
    <dgm:cxn modelId="{4C3254E3-959B-4CC9-8862-C71526025D39}" srcId="{13F10188-69A3-4FC7-A9A1-9C4C76684961}" destId="{2AD097F8-4CF0-4951-BC33-57042AFBE8C1}" srcOrd="0" destOrd="0" parTransId="{F1C19321-79E8-476B-A331-47855A2825EF}" sibTransId="{4A3AD0F2-9FCB-4DFA-A1D8-CDD5D1C7309C}"/>
    <dgm:cxn modelId="{55BBB145-952F-4843-B7AC-3E0A61D8B73E}" srcId="{098BC2D4-11C0-440F-BACA-AB0A303E5773}" destId="{AB5DFC13-C558-4B5C-AA07-BB6953B2138B}" srcOrd="0" destOrd="0" parTransId="{48EF32D0-B540-4D35-8F88-51A088648FA5}" sibTransId="{450B16D5-D717-430F-BCCF-EF87F3686615}"/>
    <dgm:cxn modelId="{A8F4F5D3-D815-4190-9D59-F9A7A82716AC}" srcId="{098BC2D4-11C0-440F-BACA-AB0A303E5773}" destId="{00085302-3B33-4A34-A767-692955C30669}" srcOrd="2" destOrd="0" parTransId="{3ABD177C-5178-4827-A88F-CEC36CB6E921}" sibTransId="{D44A7A7B-9B0B-4E9D-81F5-BE86C10133F1}"/>
    <dgm:cxn modelId="{B8614D4C-D3A1-450F-B0B6-9CC9CAF230FD}" srcId="{3C93E9B3-FA55-477B-A0E4-4398FC3315DA}" destId="{57DC3C60-3A40-4B24-8786-AFAC15670D09}" srcOrd="0" destOrd="0" parTransId="{0BCC73CA-961B-4CF5-B2D1-895526EA9ACA}" sibTransId="{43CDA33B-9C1D-4C28-9456-7C0EB7F6668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600" dirty="0"/>
            <a:t>Problem Statement</a:t>
          </a:r>
        </a:p>
      </dgm:t>
    </dgm:pt>
    <dgm:pt modelId="{922ED950-535F-4732-BA76-26F93A847C91}" type="parTrans" cxnId="{46F92E57-5F35-4309-B57E-A1072C4C0531}">
      <dgm:prSet/>
      <dgm:spPr/>
      <dgm:t>
        <a:bodyPr/>
        <a:lstStyle/>
        <a:p>
          <a:endParaRPr lang="en-US" sz="500"/>
        </a:p>
      </dgm:t>
    </dgm:pt>
    <dgm:pt modelId="{C81E5B3A-F838-4D28-B8E6-42FDB3D5C01F}" type="sibTrans" cxnId="{46F92E57-5F35-4309-B57E-A1072C4C0531}">
      <dgm:prSet/>
      <dgm:spPr/>
      <dgm:t>
        <a:bodyPr/>
        <a:lstStyle/>
        <a:p>
          <a:endParaRPr lang="en-US" sz="500"/>
        </a:p>
      </dgm:t>
    </dgm:pt>
    <dgm:pt modelId="{AD2E1675-E274-4C57-BB18-5B207592A974}">
      <dgm:prSet phldrT="[Text]" custT="1"/>
      <dgm:spPr/>
      <dgm:t>
        <a:bodyPr/>
        <a:lstStyle/>
        <a:p>
          <a:r>
            <a:rPr lang="en-US" sz="1600" dirty="0"/>
            <a:t>Solution Approach</a:t>
          </a:r>
        </a:p>
      </dgm:t>
    </dgm:pt>
    <dgm:pt modelId="{B45E8194-A96F-484C-91DA-F1A1A0CD4697}" type="parTrans" cxnId="{0D92380E-6D58-425D-A199-F73CCEE75154}">
      <dgm:prSet/>
      <dgm:spPr/>
      <dgm:t>
        <a:bodyPr/>
        <a:lstStyle/>
        <a:p>
          <a:endParaRPr lang="en-US" sz="500"/>
        </a:p>
      </dgm:t>
    </dgm:pt>
    <dgm:pt modelId="{A46F1FA7-DCED-48A9-9CFD-EF5668651FB1}" type="sibTrans" cxnId="{0D92380E-6D58-425D-A199-F73CCEE75154}">
      <dgm:prSet/>
      <dgm:spPr/>
      <dgm:t>
        <a:bodyPr/>
        <a:lstStyle/>
        <a:p>
          <a:endParaRPr lang="en-US" sz="500"/>
        </a:p>
      </dgm:t>
    </dgm:pt>
    <dgm:pt modelId="{3C93E9B3-FA55-477B-A0E4-4398FC3315DA}">
      <dgm:prSet phldrT="[Text]" custT="1"/>
      <dgm:spPr/>
      <dgm:t>
        <a:bodyPr/>
        <a:lstStyle/>
        <a:p>
          <a:r>
            <a:rPr lang="en-US" sz="1600" dirty="0"/>
            <a:t>Solution Benefits</a:t>
          </a:r>
        </a:p>
      </dgm:t>
    </dgm:pt>
    <dgm:pt modelId="{2AA65D93-F6EF-44B6-ADB4-A4FBC1CE2277}" type="parTrans" cxnId="{C298A071-3190-4B6C-818F-B993705FCA50}">
      <dgm:prSet/>
      <dgm:spPr/>
      <dgm:t>
        <a:bodyPr/>
        <a:lstStyle/>
        <a:p>
          <a:endParaRPr lang="en-US" sz="500"/>
        </a:p>
      </dgm:t>
    </dgm:pt>
    <dgm:pt modelId="{0E763E3C-1F8B-4E18-9745-B85A431CAA36}" type="sibTrans" cxnId="{C298A071-3190-4B6C-818F-B993705FCA50}">
      <dgm:prSet/>
      <dgm:spPr/>
      <dgm:t>
        <a:bodyPr/>
        <a:lstStyle/>
        <a:p>
          <a:endParaRPr lang="en-US" sz="500"/>
        </a:p>
      </dgm:t>
    </dgm:pt>
    <dgm:pt modelId="{412A98BF-DE30-4A57-B70C-CD28E4F64181}">
      <dgm:prSet phldrT="[Text]" custT="1"/>
      <dgm:spPr/>
      <dgm:t>
        <a:bodyPr/>
        <a:lstStyle/>
        <a:p>
          <a:r>
            <a:rPr lang="en-US" sz="1600" dirty="0"/>
            <a:t>WHO estimates 18.1% of adults in the U.S. have experienced an anxiety disorder</a:t>
          </a:r>
        </a:p>
      </dgm:t>
    </dgm:pt>
    <dgm:pt modelId="{8580E315-97B5-4B32-9954-0C93C6CFD522}" type="parTrans" cxnId="{A995B1E8-4140-4E9F-8D9B-1DEC1C274A5B}">
      <dgm:prSet/>
      <dgm:spPr/>
      <dgm:t>
        <a:bodyPr/>
        <a:lstStyle/>
        <a:p>
          <a:endParaRPr lang="en-US" sz="1050"/>
        </a:p>
      </dgm:t>
    </dgm:pt>
    <dgm:pt modelId="{99FC6F07-5812-4BAD-B0CE-20B769E23C75}" type="sibTrans" cxnId="{A995B1E8-4140-4E9F-8D9B-1DEC1C274A5B}">
      <dgm:prSet/>
      <dgm:spPr/>
      <dgm:t>
        <a:bodyPr/>
        <a:lstStyle/>
        <a:p>
          <a:endParaRPr lang="en-US" sz="1050"/>
        </a:p>
      </dgm:t>
    </dgm:pt>
    <dgm:pt modelId="{77C47B16-8DB0-4725-8B87-CC8123949086}">
      <dgm:prSet phldrT="[Text]" custT="1"/>
      <dgm:spPr/>
      <dgm:t>
        <a:bodyPr/>
        <a:lstStyle/>
        <a:p>
          <a:r>
            <a:rPr lang="en-US" sz="1600" dirty="0"/>
            <a:t>A wearable device that extract’s data of your mind in meditative, moving, resting or sleeping states</a:t>
          </a:r>
        </a:p>
      </dgm:t>
    </dgm:pt>
    <dgm:pt modelId="{A678AFCE-81EB-45FD-B904-2A9C2B2B4174}" type="parTrans" cxnId="{FE967492-1BE8-49DB-80FD-445502F1E395}">
      <dgm:prSet/>
      <dgm:spPr/>
      <dgm:t>
        <a:bodyPr/>
        <a:lstStyle/>
        <a:p>
          <a:endParaRPr lang="en-US" sz="1050"/>
        </a:p>
      </dgm:t>
    </dgm:pt>
    <dgm:pt modelId="{E7546D0E-80BB-4ACF-ACD1-D7B522B9C038}" type="sibTrans" cxnId="{FE967492-1BE8-49DB-80FD-445502F1E395}">
      <dgm:prSet/>
      <dgm:spPr/>
      <dgm:t>
        <a:bodyPr/>
        <a:lstStyle/>
        <a:p>
          <a:endParaRPr lang="en-US" sz="1050"/>
        </a:p>
      </dgm:t>
    </dgm:pt>
    <dgm:pt modelId="{57DC3C60-3A40-4B24-8786-AFAC15670D09}">
      <dgm:prSet phldrT="[Text]" custT="1"/>
      <dgm:spPr/>
      <dgm:t>
        <a:bodyPr/>
        <a:lstStyle/>
        <a:p>
          <a:r>
            <a:rPr lang="en-US" sz="1600" dirty="0"/>
            <a:t>Better tracking of mental health and cultivation of practices that lead to reduced anxiety and stress</a:t>
          </a:r>
        </a:p>
      </dgm:t>
    </dgm:pt>
    <dgm:pt modelId="{0BCC73CA-961B-4CF5-B2D1-895526EA9ACA}" type="parTrans" cxnId="{B8614D4C-D3A1-450F-B0B6-9CC9CAF230FD}">
      <dgm:prSet/>
      <dgm:spPr/>
      <dgm:t>
        <a:bodyPr/>
        <a:lstStyle/>
        <a:p>
          <a:endParaRPr lang="en-US" sz="1050"/>
        </a:p>
      </dgm:t>
    </dgm:pt>
    <dgm:pt modelId="{43CDA33B-9C1D-4C28-9456-7C0EB7F66681}" type="sibTrans" cxnId="{B8614D4C-D3A1-450F-B0B6-9CC9CAF230FD}">
      <dgm:prSet/>
      <dgm:spPr/>
      <dgm:t>
        <a:bodyPr/>
        <a:lstStyle/>
        <a:p>
          <a:endParaRPr lang="en-US" sz="1050"/>
        </a:p>
      </dgm:t>
    </dgm:pt>
    <dgm:pt modelId="{B88114F9-FD7D-4F17-98BE-F73905E87176}">
      <dgm:prSet phldrT="[Text]" custT="1"/>
      <dgm:spPr/>
      <dgm:t>
        <a:bodyPr/>
        <a:lstStyle/>
        <a:p>
          <a:r>
            <a:rPr lang="en-US" sz="1600" dirty="0"/>
            <a:t>Living in an age of stress, running against time all the while</a:t>
          </a:r>
        </a:p>
      </dgm:t>
    </dgm:pt>
    <dgm:pt modelId="{1CD02C6D-489D-4DED-8F8E-3686E8FBA619}" type="parTrans" cxnId="{7A6D19A8-E410-4FE1-B7A5-D2EFD4BBD986}">
      <dgm:prSet/>
      <dgm:spPr/>
      <dgm:t>
        <a:bodyPr/>
        <a:lstStyle/>
        <a:p>
          <a:endParaRPr lang="en-US" sz="1600"/>
        </a:p>
      </dgm:t>
    </dgm:pt>
    <dgm:pt modelId="{E03EF750-10A3-4359-AED0-6BDCC50BF76F}" type="sibTrans" cxnId="{7A6D19A8-E410-4FE1-B7A5-D2EFD4BBD986}">
      <dgm:prSet/>
      <dgm:spPr/>
      <dgm:t>
        <a:bodyPr/>
        <a:lstStyle/>
        <a:p>
          <a:endParaRPr lang="en-US" sz="1600"/>
        </a:p>
      </dgm:t>
    </dgm:pt>
    <dgm:pt modelId="{E2E693E8-E6A8-4BB8-BAC8-C2F61D3E6508}">
      <dgm:prSet phldrT="[Text]" custT="1"/>
      <dgm:spPr/>
      <dgm:t>
        <a:bodyPr/>
        <a:lstStyle/>
        <a:p>
          <a:r>
            <a:rPr lang="en-US" sz="1600" dirty="0"/>
            <a:t>In India, about 450 million people suffer from mental or behavioral disorder. </a:t>
          </a:r>
        </a:p>
      </dgm:t>
    </dgm:pt>
    <dgm:pt modelId="{B1EC4250-8A92-47A8-9D9D-A4376FA5AEFB}" type="parTrans" cxnId="{5F08BF42-7A23-4BDB-9A41-D2FCB680BBD4}">
      <dgm:prSet/>
      <dgm:spPr/>
      <dgm:t>
        <a:bodyPr/>
        <a:lstStyle/>
        <a:p>
          <a:endParaRPr lang="en-US" sz="1600"/>
        </a:p>
      </dgm:t>
    </dgm:pt>
    <dgm:pt modelId="{DCCE8AA0-7B96-406B-AD6B-F8DA28B6CBF5}" type="sibTrans" cxnId="{5F08BF42-7A23-4BDB-9A41-D2FCB680BBD4}">
      <dgm:prSet/>
      <dgm:spPr/>
      <dgm:t>
        <a:bodyPr/>
        <a:lstStyle/>
        <a:p>
          <a:endParaRPr lang="en-US" sz="1600"/>
        </a:p>
      </dgm:t>
    </dgm:pt>
    <dgm:pt modelId="{D6784001-5015-4C72-B218-B2BAEA063630}">
      <dgm:prSet phldrT="[Text]" custT="1"/>
      <dgm:spPr/>
      <dgm:t>
        <a:bodyPr/>
        <a:lstStyle/>
        <a:p>
          <a:r>
            <a:rPr lang="en-US" sz="1600" dirty="0"/>
            <a:t>In India, the total number of people living with depression is over 56 million, about 4.5% of total population (2015), and another 38 million suffers from anxiety disorders</a:t>
          </a:r>
        </a:p>
      </dgm:t>
    </dgm:pt>
    <dgm:pt modelId="{535D5E1F-ACC4-43A6-8D8B-87F7AD57033C}" type="parTrans" cxnId="{F7993C8F-ACAB-4104-8A75-89FC327C6CCA}">
      <dgm:prSet/>
      <dgm:spPr/>
      <dgm:t>
        <a:bodyPr/>
        <a:lstStyle/>
        <a:p>
          <a:endParaRPr lang="en-US" sz="1600"/>
        </a:p>
      </dgm:t>
    </dgm:pt>
    <dgm:pt modelId="{685AF730-D358-44B6-BFE5-2363ED705789}" type="sibTrans" cxnId="{F7993C8F-ACAB-4104-8A75-89FC327C6CCA}">
      <dgm:prSet/>
      <dgm:spPr/>
      <dgm:t>
        <a:bodyPr/>
        <a:lstStyle/>
        <a:p>
          <a:endParaRPr lang="en-US" sz="1600"/>
        </a:p>
      </dgm:t>
    </dgm:pt>
    <dgm:pt modelId="{E89F4F9C-5B2D-4F7F-8BF2-044D1F5763BC}">
      <dgm:prSet phldrT="[Text]" custT="1"/>
      <dgm:spPr/>
      <dgm:t>
        <a:bodyPr/>
        <a:lstStyle/>
        <a:p>
          <a:r>
            <a:rPr lang="en-US" sz="1600" dirty="0"/>
            <a:t>64 pieces of information extracted and processed to provide useful insights about the state of your mind and overall mental health</a:t>
          </a:r>
        </a:p>
      </dgm:t>
    </dgm:pt>
    <dgm:pt modelId="{62F07183-93DB-47DD-8A2F-DB8FEDD0B850}" type="parTrans" cxnId="{F4E4D7C0-C2E5-4399-A129-88066B362B0A}">
      <dgm:prSet/>
      <dgm:spPr/>
      <dgm:t>
        <a:bodyPr/>
        <a:lstStyle/>
        <a:p>
          <a:endParaRPr lang="en-US" sz="1600"/>
        </a:p>
      </dgm:t>
    </dgm:pt>
    <dgm:pt modelId="{D1090899-7A9D-462F-ABA9-490504E919A8}" type="sibTrans" cxnId="{F4E4D7C0-C2E5-4399-A129-88066B362B0A}">
      <dgm:prSet/>
      <dgm:spPr/>
      <dgm:t>
        <a:bodyPr/>
        <a:lstStyle/>
        <a:p>
          <a:endParaRPr lang="en-US" sz="1600"/>
        </a:p>
      </dgm:t>
    </dgm:pt>
    <dgm:pt modelId="{E13720E1-C04C-4DAD-8AB3-7D39C28F0C39}">
      <dgm:prSet phldrT="[Text]" custT="1"/>
      <dgm:spPr/>
      <dgm:t>
        <a:bodyPr/>
        <a:lstStyle/>
        <a:p>
          <a:r>
            <a:rPr lang="en-US" sz="1600" dirty="0"/>
            <a:t>Trained model developed by Data Scientists and Neurologists using medical data of existing patients</a:t>
          </a:r>
        </a:p>
      </dgm:t>
    </dgm:pt>
    <dgm:pt modelId="{E9A5B4E8-7DFC-46DC-98A4-B2B7F41245A3}" type="parTrans" cxnId="{8902B425-C63B-4BE8-893D-8D85F0045078}">
      <dgm:prSet/>
      <dgm:spPr/>
      <dgm:t>
        <a:bodyPr/>
        <a:lstStyle/>
        <a:p>
          <a:endParaRPr lang="en-US" sz="1600"/>
        </a:p>
      </dgm:t>
    </dgm:pt>
    <dgm:pt modelId="{2D3CE46F-3B2C-47F7-8046-E926775665EE}" type="sibTrans" cxnId="{8902B425-C63B-4BE8-893D-8D85F0045078}">
      <dgm:prSet/>
      <dgm:spPr/>
      <dgm:t>
        <a:bodyPr/>
        <a:lstStyle/>
        <a:p>
          <a:endParaRPr lang="en-US" sz="1600"/>
        </a:p>
      </dgm:t>
    </dgm:pt>
    <dgm:pt modelId="{952A7E0E-0D92-4062-95E7-446F2020838D}">
      <dgm:prSet phldrT="[Text]" custT="1"/>
      <dgm:spPr/>
      <dgm:t>
        <a:bodyPr/>
        <a:lstStyle/>
        <a:p>
          <a:r>
            <a:rPr lang="en-US" sz="1600" dirty="0"/>
            <a:t>Real-time tips and guidance to reduce stress and anxiety offered</a:t>
          </a:r>
        </a:p>
      </dgm:t>
    </dgm:pt>
    <dgm:pt modelId="{80D5BF95-BD33-4BE8-B461-9C7071B18AE4}" type="parTrans" cxnId="{C9F42562-15F2-462C-A5B9-6C3E580C9985}">
      <dgm:prSet/>
      <dgm:spPr/>
      <dgm:t>
        <a:bodyPr/>
        <a:lstStyle/>
        <a:p>
          <a:endParaRPr lang="en-US" sz="1600"/>
        </a:p>
      </dgm:t>
    </dgm:pt>
    <dgm:pt modelId="{01BB5EF0-F61B-4C4C-89A1-673D908EAC28}" type="sibTrans" cxnId="{C9F42562-15F2-462C-A5B9-6C3E580C9985}">
      <dgm:prSet/>
      <dgm:spPr/>
      <dgm:t>
        <a:bodyPr/>
        <a:lstStyle/>
        <a:p>
          <a:endParaRPr lang="en-US" sz="16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p>
          <a:endParaRPr lang="en-US"/>
        </a:p>
      </dgm:t>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t>
        <a:body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p>
          <a:endParaRPr lang="en-US"/>
        </a:p>
      </dgm:t>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p>
          <a:endParaRPr lang="en-US"/>
        </a:p>
      </dgm:t>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t>
        <a:body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p>
          <a:endParaRPr lang="en-US"/>
        </a:p>
      </dgm:t>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p>
          <a:endParaRPr lang="en-US"/>
        </a:p>
      </dgm:t>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t>
        <a:body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p>
          <a:endParaRPr lang="en-US"/>
        </a:p>
      </dgm:t>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p>
          <a:endParaRPr lang="en-US"/>
        </a:p>
      </dgm:t>
    </dgm:pt>
  </dgm:ptLst>
  <dgm:cxnLst>
    <dgm:cxn modelId="{46F92E57-5F35-4309-B57E-A1072C4C0531}" srcId="{AC945453-6365-4002-9E72-9F93C991F943}" destId="{5BBE5D6A-91EE-44F2-9BA5-6593662B357D}" srcOrd="0" destOrd="0" parTransId="{922ED950-535F-4732-BA76-26F93A847C91}" sibTransId="{C81E5B3A-F838-4D28-B8E6-42FDB3D5C01F}"/>
    <dgm:cxn modelId="{E31B68C9-BC69-472F-B6ED-8C583D15583E}" type="presOf" srcId="{E89F4F9C-5B2D-4F7F-8BF2-044D1F5763BC}" destId="{622692A4-9C09-4047-9094-EA7C3E2E688F}" srcOrd="0" destOrd="1" presId="urn:microsoft.com/office/officeart/2005/8/layout/list1"/>
    <dgm:cxn modelId="{7A6D19A8-E410-4FE1-B7A5-D2EFD4BBD986}" srcId="{5BBE5D6A-91EE-44F2-9BA5-6593662B357D}" destId="{B88114F9-FD7D-4F17-98BE-F73905E87176}" srcOrd="0" destOrd="0" parTransId="{1CD02C6D-489D-4DED-8F8E-3686E8FBA619}" sibTransId="{E03EF750-10A3-4359-AED0-6BDCC50BF76F}"/>
    <dgm:cxn modelId="{8902B425-C63B-4BE8-893D-8D85F0045078}" srcId="{AD2E1675-E274-4C57-BB18-5B207592A974}" destId="{E13720E1-C04C-4DAD-8AB3-7D39C28F0C39}" srcOrd="2" destOrd="0" parTransId="{E9A5B4E8-7DFC-46DC-98A4-B2B7F41245A3}" sibTransId="{2D3CE46F-3B2C-47F7-8046-E926775665EE}"/>
    <dgm:cxn modelId="{C298A071-3190-4B6C-818F-B993705FCA50}" srcId="{AC945453-6365-4002-9E72-9F93C991F943}" destId="{3C93E9B3-FA55-477B-A0E4-4398FC3315DA}" srcOrd="2" destOrd="0" parTransId="{2AA65D93-F6EF-44B6-ADB4-A4FBC1CE2277}" sibTransId="{0E763E3C-1F8B-4E18-9745-B85A431CAA36}"/>
    <dgm:cxn modelId="{D969ED52-4100-49CD-898C-125E9E34A0C7}" type="presOf" srcId="{412A98BF-DE30-4A57-B70C-CD28E4F64181}" destId="{5899E778-619C-4DC0-B6E7-5113AFE31478}" srcOrd="0" destOrd="1" presId="urn:microsoft.com/office/officeart/2005/8/layout/list1"/>
    <dgm:cxn modelId="{F4E4D7C0-C2E5-4399-A129-88066B362B0A}" srcId="{AD2E1675-E274-4C57-BB18-5B207592A974}" destId="{E89F4F9C-5B2D-4F7F-8BF2-044D1F5763BC}" srcOrd="1" destOrd="0" parTransId="{62F07183-93DB-47DD-8A2F-DB8FEDD0B850}" sibTransId="{D1090899-7A9D-462F-ABA9-490504E919A8}"/>
    <dgm:cxn modelId="{8B48AEA0-A32B-4864-9AB8-DE7EA76C5EA1}" type="presOf" srcId="{5BBE5D6A-91EE-44F2-9BA5-6593662B357D}" destId="{5A5555C2-3B5D-4D71-8575-C2290BF34A4D}" srcOrd="0" destOrd="0" presId="urn:microsoft.com/office/officeart/2005/8/layout/list1"/>
    <dgm:cxn modelId="{8DF5FFCD-E568-444B-AA3B-C94909E447EC}" type="presOf" srcId="{B88114F9-FD7D-4F17-98BE-F73905E87176}" destId="{5899E778-619C-4DC0-B6E7-5113AFE31478}" srcOrd="0" destOrd="0" presId="urn:microsoft.com/office/officeart/2005/8/layout/list1"/>
    <dgm:cxn modelId="{49285538-673C-43F3-ACB4-373F5E20B83E}" type="presOf" srcId="{3C93E9B3-FA55-477B-A0E4-4398FC3315DA}" destId="{08B195DD-52E7-474F-8F00-E74AB9B79BE3}" srcOrd="1" destOrd="0" presId="urn:microsoft.com/office/officeart/2005/8/layout/list1"/>
    <dgm:cxn modelId="{643FDCEB-9422-448E-BF42-5C9655A1FBDF}" type="presOf" srcId="{5BBE5D6A-91EE-44F2-9BA5-6593662B357D}" destId="{6D294D8D-C529-415C-A8E1-F8EDDE5306AB}" srcOrd="1" destOrd="0" presId="urn:microsoft.com/office/officeart/2005/8/layout/list1"/>
    <dgm:cxn modelId="{ABB4029E-6377-48F9-8A5D-4F1BC041C12B}" type="presOf" srcId="{E13720E1-C04C-4DAD-8AB3-7D39C28F0C39}" destId="{622692A4-9C09-4047-9094-EA7C3E2E688F}" srcOrd="0" destOrd="2" presId="urn:microsoft.com/office/officeart/2005/8/layout/list1"/>
    <dgm:cxn modelId="{BE0DAF25-785B-459E-95C4-D3C9F407BC92}" type="presOf" srcId="{952A7E0E-0D92-4062-95E7-446F2020838D}" destId="{622692A4-9C09-4047-9094-EA7C3E2E688F}" srcOrd="0" destOrd="3" presId="urn:microsoft.com/office/officeart/2005/8/layout/list1"/>
    <dgm:cxn modelId="{D57B4CE4-8658-4C3D-A2E7-0C8088C809D8}" type="presOf" srcId="{AD2E1675-E274-4C57-BB18-5B207592A974}" destId="{15278F55-1F5B-4B4A-B481-D0D53D86D2C4}" srcOrd="0" destOrd="0" presId="urn:microsoft.com/office/officeart/2005/8/layout/list1"/>
    <dgm:cxn modelId="{A995B1E8-4140-4E9F-8D9B-1DEC1C274A5B}" srcId="{5BBE5D6A-91EE-44F2-9BA5-6593662B357D}" destId="{412A98BF-DE30-4A57-B70C-CD28E4F64181}" srcOrd="1" destOrd="0" parTransId="{8580E315-97B5-4B32-9954-0C93C6CFD522}" sibTransId="{99FC6F07-5812-4BAD-B0CE-20B769E23C75}"/>
    <dgm:cxn modelId="{A248D14C-75A0-487C-9720-FD47BBC1A3CA}" type="presOf" srcId="{77C47B16-8DB0-4725-8B87-CC8123949086}" destId="{622692A4-9C09-4047-9094-EA7C3E2E688F}" srcOrd="0" destOrd="0" presId="urn:microsoft.com/office/officeart/2005/8/layout/list1"/>
    <dgm:cxn modelId="{299B2CA8-115A-49BC-8EDD-F32338485C19}" type="presOf" srcId="{57DC3C60-3A40-4B24-8786-AFAC15670D09}" destId="{4CA70BB3-3038-404D-81BD-AFD678D6B96B}" srcOrd="0" destOrd="0" presId="urn:microsoft.com/office/officeart/2005/8/layout/list1"/>
    <dgm:cxn modelId="{FE967492-1BE8-49DB-80FD-445502F1E395}" srcId="{AD2E1675-E274-4C57-BB18-5B207592A974}" destId="{77C47B16-8DB0-4725-8B87-CC8123949086}" srcOrd="0" destOrd="0" parTransId="{A678AFCE-81EB-45FD-B904-2A9C2B2B4174}" sibTransId="{E7546D0E-80BB-4ACF-ACD1-D7B522B9C038}"/>
    <dgm:cxn modelId="{5F08BF42-7A23-4BDB-9A41-D2FCB680BBD4}" srcId="{5BBE5D6A-91EE-44F2-9BA5-6593662B357D}" destId="{E2E693E8-E6A8-4BB8-BAC8-C2F61D3E6508}" srcOrd="2" destOrd="0" parTransId="{B1EC4250-8A92-47A8-9D9D-A4376FA5AEFB}" sibTransId="{DCCE8AA0-7B96-406B-AD6B-F8DA28B6CBF5}"/>
    <dgm:cxn modelId="{1FDC8AC0-0B1C-47F0-AE26-CD022E6FFFC4}" type="presOf" srcId="{E2E693E8-E6A8-4BB8-BAC8-C2F61D3E6508}" destId="{5899E778-619C-4DC0-B6E7-5113AFE31478}" srcOrd="0" destOrd="2" presId="urn:microsoft.com/office/officeart/2005/8/layout/list1"/>
    <dgm:cxn modelId="{4FE041F4-2CED-4016-9628-A6222FBDB304}" type="presOf" srcId="{3C93E9B3-FA55-477B-A0E4-4398FC3315DA}" destId="{DDB03CF2-DB02-4F2B-8948-FBB035366E69}" srcOrd="0" destOrd="0" presId="urn:microsoft.com/office/officeart/2005/8/layout/list1"/>
    <dgm:cxn modelId="{FB42BD5D-8E97-406D-A127-1084CB03FC60}" type="presOf" srcId="{AD2E1675-E274-4C57-BB18-5B207592A974}" destId="{7907402A-4455-4901-BD2F-F544378B6C2E}" srcOrd="1" destOrd="0" presId="urn:microsoft.com/office/officeart/2005/8/layout/list1"/>
    <dgm:cxn modelId="{F7993C8F-ACAB-4104-8A75-89FC327C6CCA}" srcId="{5BBE5D6A-91EE-44F2-9BA5-6593662B357D}" destId="{D6784001-5015-4C72-B218-B2BAEA063630}" srcOrd="3" destOrd="0" parTransId="{535D5E1F-ACC4-43A6-8D8B-87F7AD57033C}" sibTransId="{685AF730-D358-44B6-BFE5-2363ED705789}"/>
    <dgm:cxn modelId="{FA84127D-6FB8-44B3-916B-AACAE43C6351}" type="presOf" srcId="{AC945453-6365-4002-9E72-9F93C991F943}" destId="{D7B30110-E531-4790-A404-2A72F66E4035}" srcOrd="0" destOrd="0" presId="urn:microsoft.com/office/officeart/2005/8/layout/list1"/>
    <dgm:cxn modelId="{C9F42562-15F2-462C-A5B9-6C3E580C9985}" srcId="{AD2E1675-E274-4C57-BB18-5B207592A974}" destId="{952A7E0E-0D92-4062-95E7-446F2020838D}" srcOrd="3" destOrd="0" parTransId="{80D5BF95-BD33-4BE8-B461-9C7071B18AE4}" sibTransId="{01BB5EF0-F61B-4C4C-89A1-673D908EAC28}"/>
    <dgm:cxn modelId="{0D92380E-6D58-425D-A199-F73CCEE75154}" srcId="{AC945453-6365-4002-9E72-9F93C991F943}" destId="{AD2E1675-E274-4C57-BB18-5B207592A974}" srcOrd="1" destOrd="0" parTransId="{B45E8194-A96F-484C-91DA-F1A1A0CD4697}" sibTransId="{A46F1FA7-DCED-48A9-9CFD-EF5668651FB1}"/>
    <dgm:cxn modelId="{0952EFAF-735F-47F3-854E-E2EAA58EB966}" type="presOf" srcId="{D6784001-5015-4C72-B218-B2BAEA063630}" destId="{5899E778-619C-4DC0-B6E7-5113AFE31478}" srcOrd="0" destOrd="3" presId="urn:microsoft.com/office/officeart/2005/8/layout/list1"/>
    <dgm:cxn modelId="{B8614D4C-D3A1-450F-B0B6-9CC9CAF230FD}" srcId="{3C93E9B3-FA55-477B-A0E4-4398FC3315DA}" destId="{57DC3C60-3A40-4B24-8786-AFAC15670D09}" srcOrd="0" destOrd="0" parTransId="{0BCC73CA-961B-4CF5-B2D1-895526EA9ACA}" sibTransId="{43CDA33B-9C1D-4C28-9456-7C0EB7F6668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600" dirty="0"/>
            <a:t>Problem Statement</a:t>
          </a:r>
        </a:p>
      </dgm:t>
    </dgm:pt>
    <dgm:pt modelId="{922ED950-535F-4732-BA76-26F93A847C91}" type="parTrans" cxnId="{46F92E57-5F35-4309-B57E-A1072C4C0531}">
      <dgm:prSet/>
      <dgm:spPr/>
      <dgm:t>
        <a:bodyPr/>
        <a:lstStyle/>
        <a:p>
          <a:endParaRPr lang="en-US" sz="500"/>
        </a:p>
      </dgm:t>
    </dgm:pt>
    <dgm:pt modelId="{C81E5B3A-F838-4D28-B8E6-42FDB3D5C01F}" type="sibTrans" cxnId="{46F92E57-5F35-4309-B57E-A1072C4C0531}">
      <dgm:prSet/>
      <dgm:spPr/>
      <dgm:t>
        <a:bodyPr/>
        <a:lstStyle/>
        <a:p>
          <a:endParaRPr lang="en-US" sz="500"/>
        </a:p>
      </dgm:t>
    </dgm:pt>
    <dgm:pt modelId="{AD2E1675-E274-4C57-BB18-5B207592A974}">
      <dgm:prSet phldrT="[Text]" custT="1"/>
      <dgm:spPr/>
      <dgm:t>
        <a:bodyPr/>
        <a:lstStyle/>
        <a:p>
          <a:r>
            <a:rPr lang="en-US" sz="1600" dirty="0"/>
            <a:t>Solution Approach</a:t>
          </a:r>
        </a:p>
      </dgm:t>
    </dgm:pt>
    <dgm:pt modelId="{B45E8194-A96F-484C-91DA-F1A1A0CD4697}" type="parTrans" cxnId="{0D92380E-6D58-425D-A199-F73CCEE75154}">
      <dgm:prSet/>
      <dgm:spPr/>
      <dgm:t>
        <a:bodyPr/>
        <a:lstStyle/>
        <a:p>
          <a:endParaRPr lang="en-US" sz="500"/>
        </a:p>
      </dgm:t>
    </dgm:pt>
    <dgm:pt modelId="{A46F1FA7-DCED-48A9-9CFD-EF5668651FB1}" type="sibTrans" cxnId="{0D92380E-6D58-425D-A199-F73CCEE75154}">
      <dgm:prSet/>
      <dgm:spPr/>
      <dgm:t>
        <a:bodyPr/>
        <a:lstStyle/>
        <a:p>
          <a:endParaRPr lang="en-US" sz="500"/>
        </a:p>
      </dgm:t>
    </dgm:pt>
    <dgm:pt modelId="{3C93E9B3-FA55-477B-A0E4-4398FC3315DA}">
      <dgm:prSet phldrT="[Text]" custT="1"/>
      <dgm:spPr/>
      <dgm:t>
        <a:bodyPr/>
        <a:lstStyle/>
        <a:p>
          <a:r>
            <a:rPr lang="en-US" sz="1600" dirty="0"/>
            <a:t>Solution Benefits</a:t>
          </a:r>
        </a:p>
      </dgm:t>
    </dgm:pt>
    <dgm:pt modelId="{2AA65D93-F6EF-44B6-ADB4-A4FBC1CE2277}" type="parTrans" cxnId="{C298A071-3190-4B6C-818F-B993705FCA50}">
      <dgm:prSet/>
      <dgm:spPr/>
      <dgm:t>
        <a:bodyPr/>
        <a:lstStyle/>
        <a:p>
          <a:endParaRPr lang="en-US" sz="500"/>
        </a:p>
      </dgm:t>
    </dgm:pt>
    <dgm:pt modelId="{0E763E3C-1F8B-4E18-9745-B85A431CAA36}" type="sibTrans" cxnId="{C298A071-3190-4B6C-818F-B993705FCA50}">
      <dgm:prSet/>
      <dgm:spPr/>
      <dgm:t>
        <a:bodyPr/>
        <a:lstStyle/>
        <a:p>
          <a:endParaRPr lang="en-US" sz="500"/>
        </a:p>
      </dgm:t>
    </dgm:pt>
    <dgm:pt modelId="{77C47B16-8DB0-4725-8B87-CC8123949086}">
      <dgm:prSet phldrT="[Text]" custT="1"/>
      <dgm:spPr/>
      <dgm:t>
        <a:bodyPr/>
        <a:lstStyle/>
        <a:p>
          <a:r>
            <a:rPr lang="en-US" sz="1600" dirty="0"/>
            <a:t>Categorization of historical data on field visits (Duplicate issues, Wrong Assignments,  Site Visit Not Required,  Site Access Restrictions, Fix Quality)</a:t>
          </a:r>
        </a:p>
      </dgm:t>
    </dgm:pt>
    <dgm:pt modelId="{A678AFCE-81EB-45FD-B904-2A9C2B2B4174}" type="parTrans" cxnId="{FE967492-1BE8-49DB-80FD-445502F1E395}">
      <dgm:prSet/>
      <dgm:spPr/>
      <dgm:t>
        <a:bodyPr/>
        <a:lstStyle/>
        <a:p>
          <a:endParaRPr lang="en-US" sz="1050"/>
        </a:p>
      </dgm:t>
    </dgm:pt>
    <dgm:pt modelId="{E7546D0E-80BB-4ACF-ACD1-D7B522B9C038}" type="sibTrans" cxnId="{FE967492-1BE8-49DB-80FD-445502F1E395}">
      <dgm:prSet/>
      <dgm:spPr/>
      <dgm:t>
        <a:bodyPr/>
        <a:lstStyle/>
        <a:p>
          <a:endParaRPr lang="en-US" sz="1050"/>
        </a:p>
      </dgm:t>
    </dgm:pt>
    <dgm:pt modelId="{57DC3C60-3A40-4B24-8786-AFAC15670D09}">
      <dgm:prSet phldrT="[Text]" custT="1"/>
      <dgm:spPr/>
      <dgm:t>
        <a:bodyPr/>
        <a:lstStyle/>
        <a:p>
          <a:r>
            <a:rPr lang="en-US" sz="1600" dirty="0"/>
            <a:t>Advisory inputs for each incoming fault reported to avoid repeated field visits and increased FTR %</a:t>
          </a:r>
        </a:p>
      </dgm:t>
    </dgm:pt>
    <dgm:pt modelId="{0BCC73CA-961B-4CF5-B2D1-895526EA9ACA}" type="parTrans" cxnId="{B8614D4C-D3A1-450F-B0B6-9CC9CAF230FD}">
      <dgm:prSet/>
      <dgm:spPr/>
      <dgm:t>
        <a:bodyPr/>
        <a:lstStyle/>
        <a:p>
          <a:endParaRPr lang="en-US" sz="1050"/>
        </a:p>
      </dgm:t>
    </dgm:pt>
    <dgm:pt modelId="{43CDA33B-9C1D-4C28-9456-7C0EB7F66681}" type="sibTrans" cxnId="{B8614D4C-D3A1-450F-B0B6-9CC9CAF230FD}">
      <dgm:prSet/>
      <dgm:spPr/>
      <dgm:t>
        <a:bodyPr/>
        <a:lstStyle/>
        <a:p>
          <a:endParaRPr lang="en-US" sz="1050"/>
        </a:p>
      </dgm:t>
    </dgm:pt>
    <dgm:pt modelId="{B88114F9-FD7D-4F17-98BE-F73905E87176}">
      <dgm:prSet phldrT="[Text]" custT="1"/>
      <dgm:spPr/>
      <dgm:t>
        <a:bodyPr/>
        <a:lstStyle/>
        <a:p>
          <a:r>
            <a:rPr lang="en-US" sz="1600" dirty="0"/>
            <a:t>Requirement to reduce Field Support costs for Tier-1 Telecom OEM’s operations/support team</a:t>
          </a:r>
        </a:p>
      </dgm:t>
    </dgm:pt>
    <dgm:pt modelId="{1CD02C6D-489D-4DED-8F8E-3686E8FBA619}" type="parTrans" cxnId="{7A6D19A8-E410-4FE1-B7A5-D2EFD4BBD986}">
      <dgm:prSet/>
      <dgm:spPr/>
      <dgm:t>
        <a:bodyPr/>
        <a:lstStyle/>
        <a:p>
          <a:endParaRPr lang="en-US" sz="1600"/>
        </a:p>
      </dgm:t>
    </dgm:pt>
    <dgm:pt modelId="{E03EF750-10A3-4359-AED0-6BDCC50BF76F}" type="sibTrans" cxnId="{7A6D19A8-E410-4FE1-B7A5-D2EFD4BBD986}">
      <dgm:prSet/>
      <dgm:spPr/>
      <dgm:t>
        <a:bodyPr/>
        <a:lstStyle/>
        <a:p>
          <a:endParaRPr lang="en-US" sz="1600"/>
        </a:p>
      </dgm:t>
    </dgm:pt>
    <dgm:pt modelId="{D5906965-2647-4ECD-8E26-E8098927ED68}">
      <dgm:prSet phldrT="[Text]" custT="1"/>
      <dgm:spPr/>
      <dgm:t>
        <a:bodyPr/>
        <a:lstStyle/>
        <a:p>
          <a:r>
            <a:rPr lang="en-US" sz="1600" dirty="0"/>
            <a:t>First Time Right (FTR) found to be low (30% to 60% across regions), leading to higher # of field visits </a:t>
          </a:r>
        </a:p>
      </dgm:t>
    </dgm:pt>
    <dgm:pt modelId="{1513B4A0-FBEA-421E-82B9-2FF6A21F9EE6}" type="parTrans" cxnId="{3D3E1187-D1EA-4785-B0EA-2FC6B3F7F5AF}">
      <dgm:prSet/>
      <dgm:spPr/>
      <dgm:t>
        <a:bodyPr/>
        <a:lstStyle/>
        <a:p>
          <a:endParaRPr lang="en-US" sz="1600"/>
        </a:p>
      </dgm:t>
    </dgm:pt>
    <dgm:pt modelId="{78EBB205-21B2-4BCC-BB75-735628D87FCF}" type="sibTrans" cxnId="{3D3E1187-D1EA-4785-B0EA-2FC6B3F7F5AF}">
      <dgm:prSet/>
      <dgm:spPr/>
      <dgm:t>
        <a:bodyPr/>
        <a:lstStyle/>
        <a:p>
          <a:endParaRPr lang="en-US" sz="1600"/>
        </a:p>
      </dgm:t>
    </dgm:pt>
    <dgm:pt modelId="{60F3FF11-29C0-4F3C-BC48-D8D54BA36D89}">
      <dgm:prSet phldrT="[Text]" custT="1"/>
      <dgm:spPr/>
      <dgm:t>
        <a:bodyPr/>
        <a:lstStyle/>
        <a:p>
          <a:r>
            <a:rPr lang="en-US" sz="1600" dirty="0"/>
            <a:t>Algorithms and Rule-sets to create a learning model. SVM based Prediction to categorize new incoming faults</a:t>
          </a:r>
        </a:p>
      </dgm:t>
    </dgm:pt>
    <dgm:pt modelId="{8232DE60-D3B3-45ED-A4AF-1A982C24AB6E}" type="parTrans" cxnId="{11D10B01-BEFB-49AB-8C82-9CDF5A4A7A5B}">
      <dgm:prSet/>
      <dgm:spPr/>
      <dgm:t>
        <a:bodyPr/>
        <a:lstStyle/>
        <a:p>
          <a:endParaRPr lang="en-US" sz="1600"/>
        </a:p>
      </dgm:t>
    </dgm:pt>
    <dgm:pt modelId="{ECDA7D71-75F0-4ABD-BE6D-5F81912A1656}" type="sibTrans" cxnId="{11D10B01-BEFB-49AB-8C82-9CDF5A4A7A5B}">
      <dgm:prSet/>
      <dgm:spPr/>
      <dgm:t>
        <a:bodyPr/>
        <a:lstStyle/>
        <a:p>
          <a:endParaRPr lang="en-US" sz="16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p>
          <a:endParaRPr lang="en-US"/>
        </a:p>
      </dgm:t>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t>
        <a:body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p>
          <a:endParaRPr lang="en-US"/>
        </a:p>
      </dgm:t>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p>
          <a:endParaRPr lang="en-US"/>
        </a:p>
      </dgm:t>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t>
        <a:body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p>
          <a:endParaRPr lang="en-US"/>
        </a:p>
      </dgm:t>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p>
          <a:endParaRPr lang="en-US"/>
        </a:p>
      </dgm:t>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t>
        <a:body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p>
          <a:endParaRPr lang="en-US"/>
        </a:p>
      </dgm:t>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p>
          <a:endParaRPr lang="en-US"/>
        </a:p>
      </dgm:t>
    </dgm:pt>
  </dgm:ptLst>
  <dgm:cxnLst>
    <dgm:cxn modelId="{46F92E57-5F35-4309-B57E-A1072C4C0531}" srcId="{AC945453-6365-4002-9E72-9F93C991F943}" destId="{5BBE5D6A-91EE-44F2-9BA5-6593662B357D}" srcOrd="0" destOrd="0" parTransId="{922ED950-535F-4732-BA76-26F93A847C91}" sibTransId="{C81E5B3A-F838-4D28-B8E6-42FDB3D5C01F}"/>
    <dgm:cxn modelId="{7A6D19A8-E410-4FE1-B7A5-D2EFD4BBD986}" srcId="{5BBE5D6A-91EE-44F2-9BA5-6593662B357D}" destId="{B88114F9-FD7D-4F17-98BE-F73905E87176}" srcOrd="0" destOrd="0" parTransId="{1CD02C6D-489D-4DED-8F8E-3686E8FBA619}" sibTransId="{E03EF750-10A3-4359-AED0-6BDCC50BF76F}"/>
    <dgm:cxn modelId="{C298A071-3190-4B6C-818F-B993705FCA50}" srcId="{AC945453-6365-4002-9E72-9F93C991F943}" destId="{3C93E9B3-FA55-477B-A0E4-4398FC3315DA}" srcOrd="2" destOrd="0" parTransId="{2AA65D93-F6EF-44B6-ADB4-A4FBC1CE2277}" sibTransId="{0E763E3C-1F8B-4E18-9745-B85A431CAA36}"/>
    <dgm:cxn modelId="{BA5C6F45-87AD-4FB2-8569-F8A2420A5550}" type="presOf" srcId="{D5906965-2647-4ECD-8E26-E8098927ED68}" destId="{5899E778-619C-4DC0-B6E7-5113AFE31478}" srcOrd="0" destOrd="1" presId="urn:microsoft.com/office/officeart/2005/8/layout/list1"/>
    <dgm:cxn modelId="{8B48AEA0-A32B-4864-9AB8-DE7EA76C5EA1}" type="presOf" srcId="{5BBE5D6A-91EE-44F2-9BA5-6593662B357D}" destId="{5A5555C2-3B5D-4D71-8575-C2290BF34A4D}" srcOrd="0" destOrd="0" presId="urn:microsoft.com/office/officeart/2005/8/layout/list1"/>
    <dgm:cxn modelId="{8DF5FFCD-E568-444B-AA3B-C94909E447EC}" type="presOf" srcId="{B88114F9-FD7D-4F17-98BE-F73905E87176}" destId="{5899E778-619C-4DC0-B6E7-5113AFE31478}" srcOrd="0" destOrd="0" presId="urn:microsoft.com/office/officeart/2005/8/layout/list1"/>
    <dgm:cxn modelId="{49285538-673C-43F3-ACB4-373F5E20B83E}" type="presOf" srcId="{3C93E9B3-FA55-477B-A0E4-4398FC3315DA}" destId="{08B195DD-52E7-474F-8F00-E74AB9B79BE3}" srcOrd="1" destOrd="0" presId="urn:microsoft.com/office/officeart/2005/8/layout/list1"/>
    <dgm:cxn modelId="{643FDCEB-9422-448E-BF42-5C9655A1FBDF}" type="presOf" srcId="{5BBE5D6A-91EE-44F2-9BA5-6593662B357D}" destId="{6D294D8D-C529-415C-A8E1-F8EDDE5306AB}" srcOrd="1" destOrd="0" presId="urn:microsoft.com/office/officeart/2005/8/layout/list1"/>
    <dgm:cxn modelId="{D57B4CE4-8658-4C3D-A2E7-0C8088C809D8}" type="presOf" srcId="{AD2E1675-E274-4C57-BB18-5B207592A974}" destId="{15278F55-1F5B-4B4A-B481-D0D53D86D2C4}" srcOrd="0" destOrd="0" presId="urn:microsoft.com/office/officeart/2005/8/layout/list1"/>
    <dgm:cxn modelId="{A248D14C-75A0-487C-9720-FD47BBC1A3CA}" type="presOf" srcId="{77C47B16-8DB0-4725-8B87-CC8123949086}" destId="{622692A4-9C09-4047-9094-EA7C3E2E688F}" srcOrd="0" destOrd="0" presId="urn:microsoft.com/office/officeart/2005/8/layout/list1"/>
    <dgm:cxn modelId="{299B2CA8-115A-49BC-8EDD-F32338485C19}" type="presOf" srcId="{57DC3C60-3A40-4B24-8786-AFAC15670D09}" destId="{4CA70BB3-3038-404D-81BD-AFD678D6B96B}" srcOrd="0" destOrd="0" presId="urn:microsoft.com/office/officeart/2005/8/layout/list1"/>
    <dgm:cxn modelId="{FE967492-1BE8-49DB-80FD-445502F1E395}" srcId="{AD2E1675-E274-4C57-BB18-5B207592A974}" destId="{77C47B16-8DB0-4725-8B87-CC8123949086}" srcOrd="0" destOrd="0" parTransId="{A678AFCE-81EB-45FD-B904-2A9C2B2B4174}" sibTransId="{E7546D0E-80BB-4ACF-ACD1-D7B522B9C038}"/>
    <dgm:cxn modelId="{3D3E1187-D1EA-4785-B0EA-2FC6B3F7F5AF}" srcId="{5BBE5D6A-91EE-44F2-9BA5-6593662B357D}" destId="{D5906965-2647-4ECD-8E26-E8098927ED68}" srcOrd="1" destOrd="0" parTransId="{1513B4A0-FBEA-421E-82B9-2FF6A21F9EE6}" sibTransId="{78EBB205-21B2-4BCC-BB75-735628D87FCF}"/>
    <dgm:cxn modelId="{C8020603-693E-4540-8907-7180B5D782D1}" type="presOf" srcId="{60F3FF11-29C0-4F3C-BC48-D8D54BA36D89}" destId="{622692A4-9C09-4047-9094-EA7C3E2E688F}" srcOrd="0" destOrd="1" presId="urn:microsoft.com/office/officeart/2005/8/layout/list1"/>
    <dgm:cxn modelId="{11D10B01-BEFB-49AB-8C82-9CDF5A4A7A5B}" srcId="{AD2E1675-E274-4C57-BB18-5B207592A974}" destId="{60F3FF11-29C0-4F3C-BC48-D8D54BA36D89}" srcOrd="1" destOrd="0" parTransId="{8232DE60-D3B3-45ED-A4AF-1A982C24AB6E}" sibTransId="{ECDA7D71-75F0-4ABD-BE6D-5F81912A1656}"/>
    <dgm:cxn modelId="{4FE041F4-2CED-4016-9628-A6222FBDB304}" type="presOf" srcId="{3C93E9B3-FA55-477B-A0E4-4398FC3315DA}" destId="{DDB03CF2-DB02-4F2B-8948-FBB035366E69}" srcOrd="0" destOrd="0" presId="urn:microsoft.com/office/officeart/2005/8/layout/list1"/>
    <dgm:cxn modelId="{FB42BD5D-8E97-406D-A127-1084CB03FC60}" type="presOf" srcId="{AD2E1675-E274-4C57-BB18-5B207592A974}" destId="{7907402A-4455-4901-BD2F-F544378B6C2E}" srcOrd="1" destOrd="0" presId="urn:microsoft.com/office/officeart/2005/8/layout/list1"/>
    <dgm:cxn modelId="{FA84127D-6FB8-44B3-916B-AACAE43C6351}" type="presOf" srcId="{AC945453-6365-4002-9E72-9F93C991F943}" destId="{D7B30110-E531-4790-A404-2A72F66E4035}" srcOrd="0" destOrd="0" presId="urn:microsoft.com/office/officeart/2005/8/layout/list1"/>
    <dgm:cxn modelId="{0D92380E-6D58-425D-A199-F73CCEE75154}" srcId="{AC945453-6365-4002-9E72-9F93C991F943}" destId="{AD2E1675-E274-4C57-BB18-5B207592A974}" srcOrd="1" destOrd="0" parTransId="{B45E8194-A96F-484C-91DA-F1A1A0CD4697}" sibTransId="{A46F1FA7-DCED-48A9-9CFD-EF5668651FB1}"/>
    <dgm:cxn modelId="{B8614D4C-D3A1-450F-B0B6-9CC9CAF230FD}" srcId="{3C93E9B3-FA55-477B-A0E4-4398FC3315DA}" destId="{57DC3C60-3A40-4B24-8786-AFAC15670D09}" srcOrd="0" destOrd="0" parTransId="{0BCC73CA-961B-4CF5-B2D1-895526EA9ACA}" sibTransId="{43CDA33B-9C1D-4C28-9456-7C0EB7F6668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400" dirty="0"/>
            <a:t>Problem Statement</a:t>
          </a:r>
        </a:p>
      </dgm:t>
    </dgm:pt>
    <dgm:pt modelId="{922ED950-535F-4732-BA76-26F93A847C91}" type="parTrans" cxnId="{46F92E57-5F35-4309-B57E-A1072C4C0531}">
      <dgm:prSet/>
      <dgm:spPr/>
      <dgm:t>
        <a:bodyPr/>
        <a:lstStyle/>
        <a:p>
          <a:endParaRPr lang="en-US" sz="400"/>
        </a:p>
      </dgm:t>
    </dgm:pt>
    <dgm:pt modelId="{C81E5B3A-F838-4D28-B8E6-42FDB3D5C01F}" type="sibTrans" cxnId="{46F92E57-5F35-4309-B57E-A1072C4C0531}">
      <dgm:prSet/>
      <dgm:spPr/>
      <dgm:t>
        <a:bodyPr/>
        <a:lstStyle/>
        <a:p>
          <a:endParaRPr lang="en-US" sz="400"/>
        </a:p>
      </dgm:t>
    </dgm:pt>
    <dgm:pt modelId="{AD2E1675-E274-4C57-BB18-5B207592A974}">
      <dgm:prSet phldrT="[Text]" custT="1"/>
      <dgm:spPr/>
      <dgm:t>
        <a:bodyPr/>
        <a:lstStyle/>
        <a:p>
          <a:r>
            <a:rPr lang="en-US" sz="1400" dirty="0"/>
            <a:t>Solution Approach</a:t>
          </a:r>
        </a:p>
      </dgm:t>
    </dgm:pt>
    <dgm:pt modelId="{B45E8194-A96F-484C-91DA-F1A1A0CD4697}" type="parTrans" cxnId="{0D92380E-6D58-425D-A199-F73CCEE75154}">
      <dgm:prSet/>
      <dgm:spPr/>
      <dgm:t>
        <a:bodyPr/>
        <a:lstStyle/>
        <a:p>
          <a:endParaRPr lang="en-US" sz="400"/>
        </a:p>
      </dgm:t>
    </dgm:pt>
    <dgm:pt modelId="{A46F1FA7-DCED-48A9-9CFD-EF5668651FB1}" type="sibTrans" cxnId="{0D92380E-6D58-425D-A199-F73CCEE75154}">
      <dgm:prSet/>
      <dgm:spPr/>
      <dgm:t>
        <a:bodyPr/>
        <a:lstStyle/>
        <a:p>
          <a:endParaRPr lang="en-US" sz="400"/>
        </a:p>
      </dgm:t>
    </dgm:pt>
    <dgm:pt modelId="{3C93E9B3-FA55-477B-A0E4-4398FC3315DA}">
      <dgm:prSet phldrT="[Text]" custT="1"/>
      <dgm:spPr/>
      <dgm:t>
        <a:bodyPr/>
        <a:lstStyle/>
        <a:p>
          <a:r>
            <a:rPr lang="en-US" sz="1400" dirty="0"/>
            <a:t>Solution Benefits</a:t>
          </a:r>
        </a:p>
      </dgm:t>
    </dgm:pt>
    <dgm:pt modelId="{2AA65D93-F6EF-44B6-ADB4-A4FBC1CE2277}" type="parTrans" cxnId="{C298A071-3190-4B6C-818F-B993705FCA50}">
      <dgm:prSet/>
      <dgm:spPr/>
      <dgm:t>
        <a:bodyPr/>
        <a:lstStyle/>
        <a:p>
          <a:endParaRPr lang="en-US" sz="400"/>
        </a:p>
      </dgm:t>
    </dgm:pt>
    <dgm:pt modelId="{0E763E3C-1F8B-4E18-9745-B85A431CAA36}" type="sibTrans" cxnId="{C298A071-3190-4B6C-818F-B993705FCA50}">
      <dgm:prSet/>
      <dgm:spPr/>
      <dgm:t>
        <a:bodyPr/>
        <a:lstStyle/>
        <a:p>
          <a:endParaRPr lang="en-US" sz="400"/>
        </a:p>
      </dgm:t>
    </dgm:pt>
    <dgm:pt modelId="{77C47B16-8DB0-4725-8B87-CC8123949086}">
      <dgm:prSet phldrT="[Text]" custT="1"/>
      <dgm:spPr/>
      <dgm:t>
        <a:bodyPr/>
        <a:lstStyle/>
        <a:p>
          <a:r>
            <a:rPr lang="en-US" sz="1400" dirty="0"/>
            <a:t>Better design for solar plant leading to higher production efficiencies</a:t>
          </a:r>
        </a:p>
      </dgm:t>
    </dgm:pt>
    <dgm:pt modelId="{A678AFCE-81EB-45FD-B904-2A9C2B2B4174}" type="parTrans" cxnId="{FE967492-1BE8-49DB-80FD-445502F1E395}">
      <dgm:prSet/>
      <dgm:spPr/>
      <dgm:t>
        <a:bodyPr/>
        <a:lstStyle/>
        <a:p>
          <a:endParaRPr lang="en-US" sz="1000"/>
        </a:p>
      </dgm:t>
    </dgm:pt>
    <dgm:pt modelId="{E7546D0E-80BB-4ACF-ACD1-D7B522B9C038}" type="sibTrans" cxnId="{FE967492-1BE8-49DB-80FD-445502F1E395}">
      <dgm:prSet/>
      <dgm:spPr/>
      <dgm:t>
        <a:bodyPr/>
        <a:lstStyle/>
        <a:p>
          <a:endParaRPr lang="en-US" sz="1000"/>
        </a:p>
      </dgm:t>
    </dgm:pt>
    <dgm:pt modelId="{57DC3C60-3A40-4B24-8786-AFAC15670D09}">
      <dgm:prSet phldrT="[Text]" custT="1"/>
      <dgm:spPr/>
      <dgm:t>
        <a:bodyPr/>
        <a:lstStyle/>
        <a:p>
          <a:r>
            <a:rPr lang="en-US" sz="1400" dirty="0" err="1"/>
            <a:t>Upto</a:t>
          </a:r>
          <a:r>
            <a:rPr lang="en-US" sz="1400" dirty="0"/>
            <a:t> 25% higher energy production from the same infrastructure, reducing per unit cost of energy</a:t>
          </a:r>
        </a:p>
      </dgm:t>
    </dgm:pt>
    <dgm:pt modelId="{0BCC73CA-961B-4CF5-B2D1-895526EA9ACA}" type="parTrans" cxnId="{B8614D4C-D3A1-450F-B0B6-9CC9CAF230FD}">
      <dgm:prSet/>
      <dgm:spPr/>
      <dgm:t>
        <a:bodyPr/>
        <a:lstStyle/>
        <a:p>
          <a:endParaRPr lang="en-US" sz="1000"/>
        </a:p>
      </dgm:t>
    </dgm:pt>
    <dgm:pt modelId="{43CDA33B-9C1D-4C28-9456-7C0EB7F66681}" type="sibTrans" cxnId="{B8614D4C-D3A1-450F-B0B6-9CC9CAF230FD}">
      <dgm:prSet/>
      <dgm:spPr/>
      <dgm:t>
        <a:bodyPr/>
        <a:lstStyle/>
        <a:p>
          <a:endParaRPr lang="en-US" sz="1000"/>
        </a:p>
      </dgm:t>
    </dgm:pt>
    <dgm:pt modelId="{B88114F9-FD7D-4F17-98BE-F73905E87176}">
      <dgm:prSet phldrT="[Text]" custT="1"/>
      <dgm:spPr/>
      <dgm:t>
        <a:bodyPr/>
        <a:lstStyle/>
        <a:p>
          <a:r>
            <a:rPr lang="en-US" sz="1400" dirty="0"/>
            <a:t>Focus on Renewables Energy Market – Solar Energy farms being setup behind the meter</a:t>
          </a:r>
        </a:p>
      </dgm:t>
    </dgm:pt>
    <dgm:pt modelId="{1CD02C6D-489D-4DED-8F8E-3686E8FBA619}" type="parTrans" cxnId="{7A6D19A8-E410-4FE1-B7A5-D2EFD4BBD986}">
      <dgm:prSet/>
      <dgm:spPr/>
      <dgm:t>
        <a:bodyPr/>
        <a:lstStyle/>
        <a:p>
          <a:endParaRPr lang="en-US" sz="1400"/>
        </a:p>
      </dgm:t>
    </dgm:pt>
    <dgm:pt modelId="{E03EF750-10A3-4359-AED0-6BDCC50BF76F}" type="sibTrans" cxnId="{7A6D19A8-E410-4FE1-B7A5-D2EFD4BBD986}">
      <dgm:prSet/>
      <dgm:spPr/>
      <dgm:t>
        <a:bodyPr/>
        <a:lstStyle/>
        <a:p>
          <a:endParaRPr lang="en-US" sz="1400"/>
        </a:p>
      </dgm:t>
    </dgm:pt>
    <dgm:pt modelId="{329293FA-D47C-4F1F-9EF4-8AAE9B2C3129}">
      <dgm:prSet phldrT="[Text]" custT="1"/>
      <dgm:spPr/>
      <dgm:t>
        <a:bodyPr/>
        <a:lstStyle/>
        <a:p>
          <a:r>
            <a:rPr lang="en-US" sz="1400" dirty="0"/>
            <a:t>Higher cost of infrastructure needs to be offset by higher energy production to reduce per unit cost of energy</a:t>
          </a:r>
        </a:p>
      </dgm:t>
    </dgm:pt>
    <dgm:pt modelId="{F7D4D3FF-889F-4ADE-94C8-367C6357ECD0}" type="parTrans" cxnId="{4F9BCBEC-111C-4D40-914A-ECCA88C4D46F}">
      <dgm:prSet/>
      <dgm:spPr/>
      <dgm:t>
        <a:bodyPr/>
        <a:lstStyle/>
        <a:p>
          <a:endParaRPr lang="en-US" sz="1400"/>
        </a:p>
      </dgm:t>
    </dgm:pt>
    <dgm:pt modelId="{75ED82CA-A299-4F0B-B052-0C42FD12E90F}" type="sibTrans" cxnId="{4F9BCBEC-111C-4D40-914A-ECCA88C4D46F}">
      <dgm:prSet/>
      <dgm:spPr/>
      <dgm:t>
        <a:bodyPr/>
        <a:lstStyle/>
        <a:p>
          <a:endParaRPr lang="en-US" sz="1400"/>
        </a:p>
      </dgm:t>
    </dgm:pt>
    <dgm:pt modelId="{F24B176A-929D-41B8-A8E5-15B5658FFB87}">
      <dgm:prSet phldrT="[Text]" custT="1"/>
      <dgm:spPr/>
      <dgm:t>
        <a:bodyPr/>
        <a:lstStyle/>
        <a:p>
          <a:r>
            <a:rPr lang="en-US" sz="1400" dirty="0"/>
            <a:t>Drone-based site surveys (video and image feeds) to avoid manual site visits</a:t>
          </a:r>
        </a:p>
      </dgm:t>
    </dgm:pt>
    <dgm:pt modelId="{4B15FFCC-11C8-4CB6-8B42-A4DF057DD46D}" type="parTrans" cxnId="{9FB0490D-21B6-4015-8B9D-0A959588261F}">
      <dgm:prSet/>
      <dgm:spPr/>
      <dgm:t>
        <a:bodyPr/>
        <a:lstStyle/>
        <a:p>
          <a:endParaRPr lang="en-US" sz="1400"/>
        </a:p>
      </dgm:t>
    </dgm:pt>
    <dgm:pt modelId="{099CC215-4270-4182-BCDC-8C2BCD5BEFF0}" type="sibTrans" cxnId="{9FB0490D-21B6-4015-8B9D-0A959588261F}">
      <dgm:prSet/>
      <dgm:spPr/>
      <dgm:t>
        <a:bodyPr/>
        <a:lstStyle/>
        <a:p>
          <a:endParaRPr lang="en-US" sz="1400"/>
        </a:p>
      </dgm:t>
    </dgm:pt>
    <dgm:pt modelId="{9C8942CD-A6A7-4310-ABD5-6A99053DF749}">
      <dgm:prSet phldrT="[Text]" custT="1"/>
      <dgm:spPr/>
      <dgm:t>
        <a:bodyPr/>
        <a:lstStyle/>
        <a:p>
          <a:r>
            <a:rPr lang="en-US" sz="1400" dirty="0"/>
            <a:t>Computer vision based Design Software to design solar plant layout (Solar PVs)</a:t>
          </a:r>
        </a:p>
      </dgm:t>
    </dgm:pt>
    <dgm:pt modelId="{A8FDCA60-D772-4A41-93B0-48A7BF1FAAC2}" type="parTrans" cxnId="{F875B899-3E5B-4A91-B1C5-5B9E1D1BF013}">
      <dgm:prSet/>
      <dgm:spPr/>
      <dgm:t>
        <a:bodyPr/>
        <a:lstStyle/>
        <a:p>
          <a:endParaRPr lang="en-US" sz="1400"/>
        </a:p>
      </dgm:t>
    </dgm:pt>
    <dgm:pt modelId="{6BEFB321-BE53-4BBD-B8AA-4EFD7D8A719E}" type="sibTrans" cxnId="{F875B899-3E5B-4A91-B1C5-5B9E1D1BF013}">
      <dgm:prSet/>
      <dgm:spPr/>
      <dgm:t>
        <a:bodyPr/>
        <a:lstStyle/>
        <a:p>
          <a:endParaRPr lang="en-US" sz="1400"/>
        </a:p>
      </dgm:t>
    </dgm:pt>
    <dgm:pt modelId="{AA3C18DE-ABB5-4304-A6AA-8DB0D345AF36}">
      <dgm:prSet phldrT="[Text]" custT="1"/>
      <dgm:spPr/>
      <dgm:t>
        <a:bodyPr/>
        <a:lstStyle/>
        <a:p>
          <a:r>
            <a:rPr lang="en-US" sz="1400" dirty="0"/>
            <a:t>SVM / Linear Regression based Predictive Analytics using Weather Forecast Data</a:t>
          </a:r>
        </a:p>
      </dgm:t>
    </dgm:pt>
    <dgm:pt modelId="{D74DDF16-3479-44AF-87F2-3CBFE328471E}" type="parTrans" cxnId="{021071F6-53E4-4644-82C7-8B91ADEC124A}">
      <dgm:prSet/>
      <dgm:spPr/>
      <dgm:t>
        <a:bodyPr/>
        <a:lstStyle/>
        <a:p>
          <a:endParaRPr lang="en-US" sz="1400"/>
        </a:p>
      </dgm:t>
    </dgm:pt>
    <dgm:pt modelId="{20BABB90-25CD-433E-AE5C-219502D1B740}" type="sibTrans" cxnId="{021071F6-53E4-4644-82C7-8B91ADEC124A}">
      <dgm:prSet/>
      <dgm:spPr/>
      <dgm:t>
        <a:bodyPr/>
        <a:lstStyle/>
        <a:p>
          <a:endParaRPr lang="en-US" sz="1400"/>
        </a:p>
      </dgm:t>
    </dgm:pt>
    <dgm:pt modelId="{E89D5378-7E07-4106-BD13-0DED16B2D501}">
      <dgm:prSet phldrT="[Text]" custT="1"/>
      <dgm:spPr/>
      <dgm:t>
        <a:bodyPr/>
        <a:lstStyle/>
        <a:p>
          <a:r>
            <a:rPr lang="en-US" sz="1400" dirty="0"/>
            <a:t>Early indication of Energy Production for efficiency in Energy Trading &amp; Storage</a:t>
          </a:r>
        </a:p>
      </dgm:t>
    </dgm:pt>
    <dgm:pt modelId="{4FF95563-36E5-4642-BC09-4E923DCABC5B}" type="parTrans" cxnId="{D2E3212E-4B7F-41FB-816F-AD5EE860E91B}">
      <dgm:prSet/>
      <dgm:spPr/>
      <dgm:t>
        <a:bodyPr/>
        <a:lstStyle/>
        <a:p>
          <a:endParaRPr lang="en-US" sz="1400"/>
        </a:p>
      </dgm:t>
    </dgm:pt>
    <dgm:pt modelId="{286A809E-24A8-4822-BF63-D1B983AD3BB4}" type="sibTrans" cxnId="{D2E3212E-4B7F-41FB-816F-AD5EE860E91B}">
      <dgm:prSet/>
      <dgm:spPr/>
      <dgm:t>
        <a:bodyPr/>
        <a:lstStyle/>
        <a:p>
          <a:endParaRPr lang="en-US" sz="1400"/>
        </a:p>
      </dgm:t>
    </dgm:pt>
    <dgm:pt modelId="{D7B30110-E531-4790-A404-2A72F66E4035}" type="pres">
      <dgm:prSet presAssocID="{AC945453-6365-4002-9E72-9F93C991F943}" presName="linear" presStyleCnt="0">
        <dgm:presLayoutVars>
          <dgm:dir/>
          <dgm:animLvl val="lvl"/>
          <dgm:resizeHandles val="exact"/>
        </dgm:presLayoutVars>
      </dgm:prSet>
      <dgm:spPr/>
      <dgm:t>
        <a:bodyPr/>
        <a:lstStyle/>
        <a:p>
          <a:endParaRPr lang="en-US"/>
        </a:p>
      </dgm:t>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t>
        <a:bodyPr/>
        <a:lstStyle/>
        <a:p>
          <a:endParaRPr lang="en-US"/>
        </a:p>
      </dgm:t>
    </dgm:pt>
    <dgm:pt modelId="{6D294D8D-C529-415C-A8E1-F8EDDE5306AB}" type="pres">
      <dgm:prSet presAssocID="{5BBE5D6A-91EE-44F2-9BA5-6593662B357D}" presName="parentText" presStyleLbl="node1" presStyleIdx="0" presStyleCnt="3">
        <dgm:presLayoutVars>
          <dgm:chMax val="0"/>
          <dgm:bulletEnabled val="1"/>
        </dgm:presLayoutVars>
      </dgm:prSet>
      <dgm:spPr/>
      <dgm:t>
        <a:bodyPr/>
        <a:lstStyle/>
        <a:p>
          <a:endParaRPr lang="en-US"/>
        </a:p>
      </dgm:t>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t>
        <a:bodyPr/>
        <a:lstStyle/>
        <a:p>
          <a:endParaRPr lang="en-US"/>
        </a:p>
      </dgm:t>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t>
        <a:bodyPr/>
        <a:lstStyle/>
        <a:p>
          <a:endParaRPr lang="en-US"/>
        </a:p>
      </dgm:t>
    </dgm:pt>
    <dgm:pt modelId="{7907402A-4455-4901-BD2F-F544378B6C2E}" type="pres">
      <dgm:prSet presAssocID="{AD2E1675-E274-4C57-BB18-5B207592A974}" presName="parentText" presStyleLbl="node1" presStyleIdx="1" presStyleCnt="3">
        <dgm:presLayoutVars>
          <dgm:chMax val="0"/>
          <dgm:bulletEnabled val="1"/>
        </dgm:presLayoutVars>
      </dgm:prSet>
      <dgm:spPr/>
      <dgm:t>
        <a:bodyPr/>
        <a:lstStyle/>
        <a:p>
          <a:endParaRPr lang="en-US"/>
        </a:p>
      </dgm:t>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t>
        <a:bodyPr/>
        <a:lstStyle/>
        <a:p>
          <a:endParaRPr lang="en-US"/>
        </a:p>
      </dgm:t>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t>
        <a:bodyPr/>
        <a:lstStyle/>
        <a:p>
          <a:endParaRPr lang="en-US"/>
        </a:p>
      </dgm:t>
    </dgm:pt>
    <dgm:pt modelId="{08B195DD-52E7-474F-8F00-E74AB9B79BE3}" type="pres">
      <dgm:prSet presAssocID="{3C93E9B3-FA55-477B-A0E4-4398FC3315DA}" presName="parentText" presStyleLbl="node1" presStyleIdx="2" presStyleCnt="3">
        <dgm:presLayoutVars>
          <dgm:chMax val="0"/>
          <dgm:bulletEnabled val="1"/>
        </dgm:presLayoutVars>
      </dgm:prSet>
      <dgm:spPr/>
      <dgm:t>
        <a:bodyPr/>
        <a:lstStyle/>
        <a:p>
          <a:endParaRPr lang="en-US"/>
        </a:p>
      </dgm:t>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t>
        <a:bodyPr/>
        <a:lstStyle/>
        <a:p>
          <a:endParaRPr lang="en-US"/>
        </a:p>
      </dgm:t>
    </dgm:pt>
  </dgm:ptLst>
  <dgm:cxnLst>
    <dgm:cxn modelId="{A248D14C-75A0-487C-9720-FD47BBC1A3CA}" type="presOf" srcId="{77C47B16-8DB0-4725-8B87-CC8123949086}" destId="{622692A4-9C09-4047-9094-EA7C3E2E688F}" srcOrd="0" destOrd="0" presId="urn:microsoft.com/office/officeart/2005/8/layout/list1"/>
    <dgm:cxn modelId="{299B2CA8-115A-49BC-8EDD-F32338485C19}" type="presOf" srcId="{57DC3C60-3A40-4B24-8786-AFAC15670D09}" destId="{4CA70BB3-3038-404D-81BD-AFD678D6B96B}" srcOrd="0" destOrd="0" presId="urn:microsoft.com/office/officeart/2005/8/layout/list1"/>
    <dgm:cxn modelId="{B8614D4C-D3A1-450F-B0B6-9CC9CAF230FD}" srcId="{3C93E9B3-FA55-477B-A0E4-4398FC3315DA}" destId="{57DC3C60-3A40-4B24-8786-AFAC15670D09}" srcOrd="0" destOrd="0" parTransId="{0BCC73CA-961B-4CF5-B2D1-895526EA9ACA}" sibTransId="{43CDA33B-9C1D-4C28-9456-7C0EB7F66681}"/>
    <dgm:cxn modelId="{F875B899-3E5B-4A91-B1C5-5B9E1D1BF013}" srcId="{AD2E1675-E274-4C57-BB18-5B207592A974}" destId="{9C8942CD-A6A7-4310-ABD5-6A99053DF749}" srcOrd="2" destOrd="0" parTransId="{A8FDCA60-D772-4A41-93B0-48A7BF1FAAC2}" sibTransId="{6BEFB321-BE53-4BBD-B8AA-4EFD7D8A719E}"/>
    <dgm:cxn modelId="{FE967492-1BE8-49DB-80FD-445502F1E395}" srcId="{AD2E1675-E274-4C57-BB18-5B207592A974}" destId="{77C47B16-8DB0-4725-8B87-CC8123949086}" srcOrd="0" destOrd="0" parTransId="{A678AFCE-81EB-45FD-B904-2A9C2B2B4174}" sibTransId="{E7546D0E-80BB-4ACF-ACD1-D7B522B9C038}"/>
    <dgm:cxn modelId="{021071F6-53E4-4644-82C7-8B91ADEC124A}" srcId="{AD2E1675-E274-4C57-BB18-5B207592A974}" destId="{AA3C18DE-ABB5-4304-A6AA-8DB0D345AF36}" srcOrd="3" destOrd="0" parTransId="{D74DDF16-3479-44AF-87F2-3CBFE328471E}" sibTransId="{20BABB90-25CD-433E-AE5C-219502D1B740}"/>
    <dgm:cxn modelId="{8B48AEA0-A32B-4864-9AB8-DE7EA76C5EA1}" type="presOf" srcId="{5BBE5D6A-91EE-44F2-9BA5-6593662B357D}" destId="{5A5555C2-3B5D-4D71-8575-C2290BF34A4D}" srcOrd="0" destOrd="0" presId="urn:microsoft.com/office/officeart/2005/8/layout/list1"/>
    <dgm:cxn modelId="{4F9BCBEC-111C-4D40-914A-ECCA88C4D46F}" srcId="{5BBE5D6A-91EE-44F2-9BA5-6593662B357D}" destId="{329293FA-D47C-4F1F-9EF4-8AAE9B2C3129}" srcOrd="1" destOrd="0" parTransId="{F7D4D3FF-889F-4ADE-94C8-367C6357ECD0}" sibTransId="{75ED82CA-A299-4F0B-B052-0C42FD12E90F}"/>
    <dgm:cxn modelId="{C298A071-3190-4B6C-818F-B993705FCA50}" srcId="{AC945453-6365-4002-9E72-9F93C991F943}" destId="{3C93E9B3-FA55-477B-A0E4-4398FC3315DA}" srcOrd="2" destOrd="0" parTransId="{2AA65D93-F6EF-44B6-ADB4-A4FBC1CE2277}" sibTransId="{0E763E3C-1F8B-4E18-9745-B85A431CAA36}"/>
    <dgm:cxn modelId="{D57B4CE4-8658-4C3D-A2E7-0C8088C809D8}" type="presOf" srcId="{AD2E1675-E274-4C57-BB18-5B207592A974}" destId="{15278F55-1F5B-4B4A-B481-D0D53D86D2C4}" srcOrd="0" destOrd="0" presId="urn:microsoft.com/office/officeart/2005/8/layout/list1"/>
    <dgm:cxn modelId="{B75F71B3-0805-498D-870C-C21A8305F8D6}" type="presOf" srcId="{AA3C18DE-ABB5-4304-A6AA-8DB0D345AF36}" destId="{622692A4-9C09-4047-9094-EA7C3E2E688F}" srcOrd="0" destOrd="3" presId="urn:microsoft.com/office/officeart/2005/8/layout/list1"/>
    <dgm:cxn modelId="{FA84127D-6FB8-44B3-916B-AACAE43C6351}" type="presOf" srcId="{AC945453-6365-4002-9E72-9F93C991F943}" destId="{D7B30110-E531-4790-A404-2A72F66E4035}" srcOrd="0" destOrd="0" presId="urn:microsoft.com/office/officeart/2005/8/layout/list1"/>
    <dgm:cxn modelId="{F354D75A-A312-48B9-A5C9-6770567211F4}" type="presOf" srcId="{E89D5378-7E07-4106-BD13-0DED16B2D501}" destId="{4CA70BB3-3038-404D-81BD-AFD678D6B96B}" srcOrd="0" destOrd="1" presId="urn:microsoft.com/office/officeart/2005/8/layout/list1"/>
    <dgm:cxn modelId="{49285538-673C-43F3-ACB4-373F5E20B83E}" type="presOf" srcId="{3C93E9B3-FA55-477B-A0E4-4398FC3315DA}" destId="{08B195DD-52E7-474F-8F00-E74AB9B79BE3}" srcOrd="1" destOrd="0" presId="urn:microsoft.com/office/officeart/2005/8/layout/list1"/>
    <dgm:cxn modelId="{FB42BD5D-8E97-406D-A127-1084CB03FC60}" type="presOf" srcId="{AD2E1675-E274-4C57-BB18-5B207592A974}" destId="{7907402A-4455-4901-BD2F-F544378B6C2E}" srcOrd="1" destOrd="0" presId="urn:microsoft.com/office/officeart/2005/8/layout/list1"/>
    <dgm:cxn modelId="{9FB0490D-21B6-4015-8B9D-0A959588261F}" srcId="{AD2E1675-E274-4C57-BB18-5B207592A974}" destId="{F24B176A-929D-41B8-A8E5-15B5658FFB87}" srcOrd="1" destOrd="0" parTransId="{4B15FFCC-11C8-4CB6-8B42-A4DF057DD46D}" sibTransId="{099CC215-4270-4182-BCDC-8C2BCD5BEFF0}"/>
    <dgm:cxn modelId="{7A6D19A8-E410-4FE1-B7A5-D2EFD4BBD986}" srcId="{5BBE5D6A-91EE-44F2-9BA5-6593662B357D}" destId="{B88114F9-FD7D-4F17-98BE-F73905E87176}" srcOrd="0" destOrd="0" parTransId="{1CD02C6D-489D-4DED-8F8E-3686E8FBA619}" sibTransId="{E03EF750-10A3-4359-AED0-6BDCC50BF76F}"/>
    <dgm:cxn modelId="{D2E3212E-4B7F-41FB-816F-AD5EE860E91B}" srcId="{3C93E9B3-FA55-477B-A0E4-4398FC3315DA}" destId="{E89D5378-7E07-4106-BD13-0DED16B2D501}" srcOrd="1" destOrd="0" parTransId="{4FF95563-36E5-4642-BC09-4E923DCABC5B}" sibTransId="{286A809E-24A8-4822-BF63-D1B983AD3BB4}"/>
    <dgm:cxn modelId="{46F92E57-5F35-4309-B57E-A1072C4C0531}" srcId="{AC945453-6365-4002-9E72-9F93C991F943}" destId="{5BBE5D6A-91EE-44F2-9BA5-6593662B357D}" srcOrd="0" destOrd="0" parTransId="{922ED950-535F-4732-BA76-26F93A847C91}" sibTransId="{C81E5B3A-F838-4D28-B8E6-42FDB3D5C01F}"/>
    <dgm:cxn modelId="{4FE041F4-2CED-4016-9628-A6222FBDB304}" type="presOf" srcId="{3C93E9B3-FA55-477B-A0E4-4398FC3315DA}" destId="{DDB03CF2-DB02-4F2B-8948-FBB035366E69}" srcOrd="0" destOrd="0" presId="urn:microsoft.com/office/officeart/2005/8/layout/list1"/>
    <dgm:cxn modelId="{8DF5FFCD-E568-444B-AA3B-C94909E447EC}" type="presOf" srcId="{B88114F9-FD7D-4F17-98BE-F73905E87176}" destId="{5899E778-619C-4DC0-B6E7-5113AFE31478}" srcOrd="0" destOrd="0" presId="urn:microsoft.com/office/officeart/2005/8/layout/list1"/>
    <dgm:cxn modelId="{643FDCEB-9422-448E-BF42-5C9655A1FBDF}" type="presOf" srcId="{5BBE5D6A-91EE-44F2-9BA5-6593662B357D}" destId="{6D294D8D-C529-415C-A8E1-F8EDDE5306AB}" srcOrd="1" destOrd="0" presId="urn:microsoft.com/office/officeart/2005/8/layout/list1"/>
    <dgm:cxn modelId="{0D92380E-6D58-425D-A199-F73CCEE75154}" srcId="{AC945453-6365-4002-9E72-9F93C991F943}" destId="{AD2E1675-E274-4C57-BB18-5B207592A974}" srcOrd="1" destOrd="0" parTransId="{B45E8194-A96F-484C-91DA-F1A1A0CD4697}" sibTransId="{A46F1FA7-DCED-48A9-9CFD-EF5668651FB1}"/>
    <dgm:cxn modelId="{1E9148BE-E2F1-4440-98DD-C7035E90CC61}" type="presOf" srcId="{329293FA-D47C-4F1F-9EF4-8AAE9B2C3129}" destId="{5899E778-619C-4DC0-B6E7-5113AFE31478}" srcOrd="0" destOrd="1" presId="urn:microsoft.com/office/officeart/2005/8/layout/list1"/>
    <dgm:cxn modelId="{8C900CE5-06EB-42D8-A356-B8A4E53DB6C8}" type="presOf" srcId="{9C8942CD-A6A7-4310-ABD5-6A99053DF749}" destId="{622692A4-9C09-4047-9094-EA7C3E2E688F}" srcOrd="0" destOrd="2" presId="urn:microsoft.com/office/officeart/2005/8/layout/list1"/>
    <dgm:cxn modelId="{D02C0319-2857-44EA-BA04-F749E380215A}" type="presOf" srcId="{F24B176A-929D-41B8-A8E5-15B5658FFB87}" destId="{622692A4-9C09-4047-9094-EA7C3E2E688F}" srcOrd="0" destOrd="1" presId="urn:microsoft.com/office/officeart/2005/8/layout/list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7B82F-8BD6-4A58-967B-B200D3B8EA79}">
      <dsp:nvSpPr>
        <dsp:cNvPr id="0" name=""/>
        <dsp:cNvSpPr/>
      </dsp:nvSpPr>
      <dsp:spPr>
        <a:xfrm>
          <a:off x="42" y="108517"/>
          <a:ext cx="4059212" cy="403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smtClean="0"/>
            <a:t>Data Analytics</a:t>
          </a:r>
          <a:endParaRPr lang="en-US" sz="1400" kern="1200" dirty="0"/>
        </a:p>
      </dsp:txBody>
      <dsp:txXfrm>
        <a:off x="42" y="108517"/>
        <a:ext cx="4059212" cy="403200"/>
      </dsp:txXfrm>
    </dsp:sp>
    <dsp:sp modelId="{D5306E11-868E-4AE8-A689-97F5A3E996AF}">
      <dsp:nvSpPr>
        <dsp:cNvPr id="0" name=""/>
        <dsp:cNvSpPr/>
      </dsp:nvSpPr>
      <dsp:spPr>
        <a:xfrm>
          <a:off x="42" y="511717"/>
          <a:ext cx="4059212" cy="9799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1" u="none" kern="1200" dirty="0" smtClean="0"/>
            <a:t>Interactive process of a person tackling a problem, finding the data required to get an answer, analyzing that data, and interpreting the results in order to provide a recommendation for action</a:t>
          </a:r>
          <a:endParaRPr lang="en-US" sz="1400" kern="1200" dirty="0"/>
        </a:p>
      </dsp:txBody>
      <dsp:txXfrm>
        <a:off x="42" y="511717"/>
        <a:ext cx="4059212" cy="979965"/>
      </dsp:txXfrm>
    </dsp:sp>
    <dsp:sp modelId="{FDF2B0F1-3F9B-4DCA-8D22-6BAA6C6A47AB}">
      <dsp:nvSpPr>
        <dsp:cNvPr id="0" name=""/>
        <dsp:cNvSpPr/>
      </dsp:nvSpPr>
      <dsp:spPr>
        <a:xfrm>
          <a:off x="4627544" y="108517"/>
          <a:ext cx="4059212" cy="403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smtClean="0"/>
            <a:t>Data Reporting</a:t>
          </a:r>
          <a:endParaRPr lang="en-US" sz="1400" kern="1200" dirty="0"/>
        </a:p>
      </dsp:txBody>
      <dsp:txXfrm>
        <a:off x="4627544" y="108517"/>
        <a:ext cx="4059212" cy="403200"/>
      </dsp:txXfrm>
    </dsp:sp>
    <dsp:sp modelId="{5AD82116-C68E-45E3-B032-768E444A77A1}">
      <dsp:nvSpPr>
        <dsp:cNvPr id="0" name=""/>
        <dsp:cNvSpPr/>
      </dsp:nvSpPr>
      <dsp:spPr>
        <a:xfrm>
          <a:off x="4627544" y="511717"/>
          <a:ext cx="4059212" cy="9799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1" u="none" kern="1200" dirty="0" smtClean="0"/>
            <a:t>Reporting refers to the process of organizing and summarizing data in an easily readable format to communicate important information. </a:t>
          </a:r>
          <a:endParaRPr lang="en-US" sz="1400" kern="1200" dirty="0"/>
        </a:p>
      </dsp:txBody>
      <dsp:txXfrm>
        <a:off x="4627544" y="511717"/>
        <a:ext cx="4059212" cy="9799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219032"/>
          <a:ext cx="5030792" cy="1524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0445" tIns="229108" rIns="39044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E-Commerce firm spending a lot of cost on post-order customer support/ queries</a:t>
          </a:r>
        </a:p>
        <a:p>
          <a:pPr marL="171450" lvl="1" indent="-171450" algn="l" defTabSz="711200">
            <a:lnSpc>
              <a:spcPct val="90000"/>
            </a:lnSpc>
            <a:spcBef>
              <a:spcPct val="0"/>
            </a:spcBef>
            <a:spcAft>
              <a:spcPct val="15000"/>
            </a:spcAft>
            <a:buChar char="••"/>
          </a:pPr>
          <a:r>
            <a:rPr lang="en-US" sz="1600" kern="1200" dirty="0"/>
            <a:t>Requirement to maintain round-the-clock customer support center with Multi-lingual executives</a:t>
          </a:r>
        </a:p>
      </dsp:txBody>
      <dsp:txXfrm>
        <a:off x="0" y="219032"/>
        <a:ext cx="5030792" cy="1524600"/>
      </dsp:txXfrm>
    </dsp:sp>
    <dsp:sp modelId="{6D294D8D-C529-415C-A8E1-F8EDDE5306AB}">
      <dsp:nvSpPr>
        <dsp:cNvPr id="0" name=""/>
        <dsp:cNvSpPr/>
      </dsp:nvSpPr>
      <dsp:spPr>
        <a:xfrm>
          <a:off x="251539" y="56672"/>
          <a:ext cx="3521554" cy="3247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106" tIns="0" rIns="133106" bIns="0" numCol="1" spcCol="1270" anchor="ctr" anchorCtr="0">
          <a:noAutofit/>
        </a:bodyPr>
        <a:lstStyle/>
        <a:p>
          <a:pPr lvl="0" algn="l" defTabSz="711200">
            <a:lnSpc>
              <a:spcPct val="90000"/>
            </a:lnSpc>
            <a:spcBef>
              <a:spcPct val="0"/>
            </a:spcBef>
            <a:spcAft>
              <a:spcPct val="35000"/>
            </a:spcAft>
          </a:pPr>
          <a:r>
            <a:rPr lang="en-US" sz="1600" kern="1200" dirty="0"/>
            <a:t>Problem Statement</a:t>
          </a:r>
        </a:p>
      </dsp:txBody>
      <dsp:txXfrm>
        <a:off x="267391" y="72524"/>
        <a:ext cx="3489850" cy="293016"/>
      </dsp:txXfrm>
    </dsp:sp>
    <dsp:sp modelId="{622692A4-9C09-4047-9094-EA7C3E2E688F}">
      <dsp:nvSpPr>
        <dsp:cNvPr id="0" name=""/>
        <dsp:cNvSpPr/>
      </dsp:nvSpPr>
      <dsp:spPr>
        <a:xfrm>
          <a:off x="0" y="1965392"/>
          <a:ext cx="5030792" cy="17671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0445" tIns="229108" rIns="39044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NLP-powered Chatbots and </a:t>
          </a:r>
          <a:r>
            <a:rPr lang="en-US" sz="1600" kern="1200" dirty="0" err="1"/>
            <a:t>Voicebots</a:t>
          </a:r>
          <a:r>
            <a:rPr lang="en-US" sz="1600" kern="1200" dirty="0"/>
            <a:t> to provide on-chat and on-call customer support</a:t>
          </a:r>
        </a:p>
        <a:p>
          <a:pPr marL="171450" lvl="1" indent="-171450" algn="l" defTabSz="711200">
            <a:lnSpc>
              <a:spcPct val="90000"/>
            </a:lnSpc>
            <a:spcBef>
              <a:spcPct val="0"/>
            </a:spcBef>
            <a:spcAft>
              <a:spcPct val="15000"/>
            </a:spcAft>
            <a:buChar char="••"/>
          </a:pPr>
          <a:r>
            <a:rPr lang="en-US" sz="1600" kern="1200" dirty="0"/>
            <a:t>Support for English and multiple other Indian languages </a:t>
          </a:r>
        </a:p>
        <a:p>
          <a:pPr marL="171450" lvl="1" indent="-171450" algn="l" defTabSz="711200">
            <a:lnSpc>
              <a:spcPct val="90000"/>
            </a:lnSpc>
            <a:spcBef>
              <a:spcPct val="0"/>
            </a:spcBef>
            <a:spcAft>
              <a:spcPct val="15000"/>
            </a:spcAft>
            <a:buChar char="••"/>
          </a:pPr>
          <a:r>
            <a:rPr lang="en-US" sz="1600" kern="1200" dirty="0"/>
            <a:t>Handover to human executive only for the cases that cannot be handled by Bots</a:t>
          </a:r>
        </a:p>
      </dsp:txBody>
      <dsp:txXfrm>
        <a:off x="0" y="1965392"/>
        <a:ext cx="5030792" cy="1767150"/>
      </dsp:txXfrm>
    </dsp:sp>
    <dsp:sp modelId="{7907402A-4455-4901-BD2F-F544378B6C2E}">
      <dsp:nvSpPr>
        <dsp:cNvPr id="0" name=""/>
        <dsp:cNvSpPr/>
      </dsp:nvSpPr>
      <dsp:spPr>
        <a:xfrm>
          <a:off x="251539" y="1803032"/>
          <a:ext cx="3521554" cy="3247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106" tIns="0" rIns="133106" bIns="0" numCol="1" spcCol="1270" anchor="ctr" anchorCtr="0">
          <a:noAutofit/>
        </a:bodyPr>
        <a:lstStyle/>
        <a:p>
          <a:pPr lvl="0" algn="l" defTabSz="711200">
            <a:lnSpc>
              <a:spcPct val="90000"/>
            </a:lnSpc>
            <a:spcBef>
              <a:spcPct val="0"/>
            </a:spcBef>
            <a:spcAft>
              <a:spcPct val="35000"/>
            </a:spcAft>
          </a:pPr>
          <a:r>
            <a:rPr lang="en-US" sz="1600" kern="1200" dirty="0"/>
            <a:t>Solution Approach</a:t>
          </a:r>
        </a:p>
      </dsp:txBody>
      <dsp:txXfrm>
        <a:off x="267391" y="1818884"/>
        <a:ext cx="3489850" cy="293016"/>
      </dsp:txXfrm>
    </dsp:sp>
    <dsp:sp modelId="{4CA70BB3-3038-404D-81BD-AFD678D6B96B}">
      <dsp:nvSpPr>
        <dsp:cNvPr id="0" name=""/>
        <dsp:cNvSpPr/>
      </dsp:nvSpPr>
      <dsp:spPr>
        <a:xfrm>
          <a:off x="0" y="3954302"/>
          <a:ext cx="5030792" cy="7969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0445" tIns="229108" rIns="39044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Reduction in customer support costs by </a:t>
          </a:r>
          <a:r>
            <a:rPr lang="en-US" sz="1600" kern="1200" dirty="0" err="1"/>
            <a:t>upto</a:t>
          </a:r>
          <a:r>
            <a:rPr lang="en-US" sz="1600" kern="1200" dirty="0"/>
            <a:t> 30%</a:t>
          </a:r>
        </a:p>
      </dsp:txBody>
      <dsp:txXfrm>
        <a:off x="0" y="3954302"/>
        <a:ext cx="5030792" cy="796950"/>
      </dsp:txXfrm>
    </dsp:sp>
    <dsp:sp modelId="{08B195DD-52E7-474F-8F00-E74AB9B79BE3}">
      <dsp:nvSpPr>
        <dsp:cNvPr id="0" name=""/>
        <dsp:cNvSpPr/>
      </dsp:nvSpPr>
      <dsp:spPr>
        <a:xfrm>
          <a:off x="251539" y="3791942"/>
          <a:ext cx="3521554" cy="3247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106" tIns="0" rIns="133106" bIns="0" numCol="1" spcCol="1270" anchor="ctr" anchorCtr="0">
          <a:noAutofit/>
        </a:bodyPr>
        <a:lstStyle/>
        <a:p>
          <a:pPr lvl="0" algn="l" defTabSz="711200">
            <a:lnSpc>
              <a:spcPct val="90000"/>
            </a:lnSpc>
            <a:spcBef>
              <a:spcPct val="0"/>
            </a:spcBef>
            <a:spcAft>
              <a:spcPct val="35000"/>
            </a:spcAft>
          </a:pPr>
          <a:r>
            <a:rPr lang="en-US" sz="1600" kern="1200" dirty="0"/>
            <a:t>Solution Benefits</a:t>
          </a:r>
        </a:p>
      </dsp:txBody>
      <dsp:txXfrm>
        <a:off x="267391" y="3807794"/>
        <a:ext cx="3489850" cy="2930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41675"/>
          <a:ext cx="8613315" cy="7371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24968"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Longer and error prone process for Contract Review and Due Diligence</a:t>
          </a:r>
        </a:p>
        <a:p>
          <a:pPr marL="171450" lvl="1" indent="-171450" algn="l" defTabSz="711200">
            <a:lnSpc>
              <a:spcPct val="90000"/>
            </a:lnSpc>
            <a:spcBef>
              <a:spcPct val="0"/>
            </a:spcBef>
            <a:spcAft>
              <a:spcPct val="15000"/>
            </a:spcAft>
            <a:buChar char="••"/>
          </a:pPr>
          <a:r>
            <a:rPr lang="en-US" sz="1600" kern="1200" dirty="0"/>
            <a:t>Requirement of Legal experts and a significantly large Legal Team</a:t>
          </a:r>
        </a:p>
      </dsp:txBody>
      <dsp:txXfrm>
        <a:off x="0" y="141675"/>
        <a:ext cx="8613315" cy="737100"/>
      </dsp:txXfrm>
    </dsp:sp>
    <dsp:sp modelId="{6D294D8D-C529-415C-A8E1-F8EDDE5306AB}">
      <dsp:nvSpPr>
        <dsp:cNvPr id="0" name=""/>
        <dsp:cNvSpPr/>
      </dsp:nvSpPr>
      <dsp:spPr>
        <a:xfrm>
          <a:off x="430665" y="53115"/>
          <a:ext cx="6029320"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dirty="0"/>
            <a:t>Problem Statement</a:t>
          </a:r>
        </a:p>
      </dsp:txBody>
      <dsp:txXfrm>
        <a:off x="439311" y="61761"/>
        <a:ext cx="6012028" cy="159828"/>
      </dsp:txXfrm>
    </dsp:sp>
    <dsp:sp modelId="{622692A4-9C09-4047-9094-EA7C3E2E688F}">
      <dsp:nvSpPr>
        <dsp:cNvPr id="0" name=""/>
        <dsp:cNvSpPr/>
      </dsp:nvSpPr>
      <dsp:spPr>
        <a:xfrm>
          <a:off x="0" y="999735"/>
          <a:ext cx="8613315" cy="982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24968"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Using LegalTech, an AI-based solution. Two categories of solutions:</a:t>
          </a:r>
        </a:p>
        <a:p>
          <a:pPr marL="342900" lvl="2" indent="-171450" algn="l" defTabSz="711200">
            <a:lnSpc>
              <a:spcPct val="90000"/>
            </a:lnSpc>
            <a:spcBef>
              <a:spcPct val="0"/>
            </a:spcBef>
            <a:spcAft>
              <a:spcPct val="15000"/>
            </a:spcAft>
            <a:buChar char="••"/>
          </a:pPr>
          <a:r>
            <a:rPr lang="en-US" sz="1600" kern="1200" dirty="0"/>
            <a:t>Systems that apply predetermined rules</a:t>
          </a:r>
        </a:p>
        <a:p>
          <a:pPr marL="342900" lvl="2" indent="-171450" algn="l" defTabSz="711200">
            <a:lnSpc>
              <a:spcPct val="90000"/>
            </a:lnSpc>
            <a:spcBef>
              <a:spcPct val="0"/>
            </a:spcBef>
            <a:spcAft>
              <a:spcPct val="15000"/>
            </a:spcAft>
            <a:buChar char="••"/>
          </a:pPr>
          <a:r>
            <a:rPr lang="en-US" sz="1600" kern="1200" dirty="0"/>
            <a:t>Systems that learn by training themselves</a:t>
          </a:r>
        </a:p>
      </dsp:txBody>
      <dsp:txXfrm>
        <a:off x="0" y="999735"/>
        <a:ext cx="8613315" cy="982800"/>
      </dsp:txXfrm>
    </dsp:sp>
    <dsp:sp modelId="{7907402A-4455-4901-BD2F-F544378B6C2E}">
      <dsp:nvSpPr>
        <dsp:cNvPr id="0" name=""/>
        <dsp:cNvSpPr/>
      </dsp:nvSpPr>
      <dsp:spPr>
        <a:xfrm>
          <a:off x="430665" y="911175"/>
          <a:ext cx="6029320"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dirty="0"/>
            <a:t>Solution Approach</a:t>
          </a:r>
        </a:p>
      </dsp:txBody>
      <dsp:txXfrm>
        <a:off x="439311" y="919821"/>
        <a:ext cx="6012028" cy="159828"/>
      </dsp:txXfrm>
    </dsp:sp>
    <dsp:sp modelId="{4CA70BB3-3038-404D-81BD-AFD678D6B96B}">
      <dsp:nvSpPr>
        <dsp:cNvPr id="0" name=""/>
        <dsp:cNvSpPr/>
      </dsp:nvSpPr>
      <dsp:spPr>
        <a:xfrm>
          <a:off x="0" y="2103495"/>
          <a:ext cx="8613315" cy="7371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24968"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Less overhead costs of Business</a:t>
          </a:r>
        </a:p>
        <a:p>
          <a:pPr marL="171450" lvl="1" indent="-171450" algn="l" defTabSz="711200">
            <a:lnSpc>
              <a:spcPct val="90000"/>
            </a:lnSpc>
            <a:spcBef>
              <a:spcPct val="0"/>
            </a:spcBef>
            <a:spcAft>
              <a:spcPct val="15000"/>
            </a:spcAft>
            <a:buChar char="••"/>
          </a:pPr>
          <a:r>
            <a:rPr lang="en-US" sz="1600" kern="1200" dirty="0"/>
            <a:t>Faster contract processing time</a:t>
          </a:r>
        </a:p>
      </dsp:txBody>
      <dsp:txXfrm>
        <a:off x="0" y="2103495"/>
        <a:ext cx="8613315" cy="737100"/>
      </dsp:txXfrm>
    </dsp:sp>
    <dsp:sp modelId="{08B195DD-52E7-474F-8F00-E74AB9B79BE3}">
      <dsp:nvSpPr>
        <dsp:cNvPr id="0" name=""/>
        <dsp:cNvSpPr/>
      </dsp:nvSpPr>
      <dsp:spPr>
        <a:xfrm>
          <a:off x="430665" y="2014935"/>
          <a:ext cx="6029320"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dirty="0"/>
            <a:t>Solution Benefits</a:t>
          </a:r>
        </a:p>
      </dsp:txBody>
      <dsp:txXfrm>
        <a:off x="439311" y="2023581"/>
        <a:ext cx="6012028" cy="1598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22595"/>
          <a:ext cx="8613315" cy="441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45796" rIns="66848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Stock market portfolio selection to maximize expected return, while minimizing risk</a:t>
          </a:r>
        </a:p>
      </dsp:txBody>
      <dsp:txXfrm>
        <a:off x="0" y="122595"/>
        <a:ext cx="8613315" cy="441000"/>
      </dsp:txXfrm>
    </dsp:sp>
    <dsp:sp modelId="{6D294D8D-C529-415C-A8E1-F8EDDE5306AB}">
      <dsp:nvSpPr>
        <dsp:cNvPr id="0" name=""/>
        <dsp:cNvSpPr/>
      </dsp:nvSpPr>
      <dsp:spPr>
        <a:xfrm>
          <a:off x="430665" y="19275"/>
          <a:ext cx="6029320" cy="2066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622300">
            <a:lnSpc>
              <a:spcPct val="90000"/>
            </a:lnSpc>
            <a:spcBef>
              <a:spcPct val="0"/>
            </a:spcBef>
            <a:spcAft>
              <a:spcPct val="35000"/>
            </a:spcAft>
          </a:pPr>
          <a:r>
            <a:rPr lang="en-US" sz="1400" kern="1200" dirty="0"/>
            <a:t>Problem Statement</a:t>
          </a:r>
        </a:p>
      </dsp:txBody>
      <dsp:txXfrm>
        <a:off x="440752" y="29362"/>
        <a:ext cx="6009146" cy="186466"/>
      </dsp:txXfrm>
    </dsp:sp>
    <dsp:sp modelId="{622692A4-9C09-4047-9094-EA7C3E2E688F}">
      <dsp:nvSpPr>
        <dsp:cNvPr id="0" name=""/>
        <dsp:cNvSpPr/>
      </dsp:nvSpPr>
      <dsp:spPr>
        <a:xfrm>
          <a:off x="0" y="704715"/>
          <a:ext cx="8613315" cy="158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45796" rIns="66848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Implement Markowitz’s Modern Portfolio Theory:</a:t>
          </a:r>
        </a:p>
        <a:p>
          <a:pPr marL="228600" lvl="2" indent="-114300" algn="l" defTabSz="622300">
            <a:lnSpc>
              <a:spcPct val="90000"/>
            </a:lnSpc>
            <a:spcBef>
              <a:spcPct val="0"/>
            </a:spcBef>
            <a:spcAft>
              <a:spcPct val="15000"/>
            </a:spcAft>
            <a:buChar char="••"/>
          </a:pPr>
          <a:r>
            <a:rPr lang="en-US" sz="1400" kern="1200" dirty="0"/>
            <a:t>Stock Price prediction using Deep Learning models using </a:t>
          </a:r>
          <a:r>
            <a:rPr lang="en-US" sz="1400" kern="1200" dirty="0" err="1"/>
            <a:t>TensorFlow</a:t>
          </a:r>
          <a:endParaRPr lang="en-US" sz="1400" kern="1200" dirty="0"/>
        </a:p>
        <a:p>
          <a:pPr marL="228600" lvl="2" indent="-114300" algn="l" defTabSz="622300">
            <a:lnSpc>
              <a:spcPct val="90000"/>
            </a:lnSpc>
            <a:spcBef>
              <a:spcPct val="0"/>
            </a:spcBef>
            <a:spcAft>
              <a:spcPct val="15000"/>
            </a:spcAft>
            <a:buChar char="••"/>
          </a:pPr>
          <a:r>
            <a:rPr lang="en-US" sz="1400" kern="1200" dirty="0"/>
            <a:t>Portfolio weights for different stocks calculated using Logistic Regression technique</a:t>
          </a:r>
        </a:p>
        <a:p>
          <a:pPr marL="228600" lvl="2" indent="-114300" algn="l" defTabSz="622300">
            <a:lnSpc>
              <a:spcPct val="90000"/>
            </a:lnSpc>
            <a:spcBef>
              <a:spcPct val="0"/>
            </a:spcBef>
            <a:spcAft>
              <a:spcPct val="15000"/>
            </a:spcAft>
            <a:buChar char="••"/>
          </a:pPr>
          <a:r>
            <a:rPr lang="en-US" sz="1400" kern="1200" dirty="0"/>
            <a:t>Risk computed by calculating Standard Deviation on historical data</a:t>
          </a:r>
        </a:p>
        <a:p>
          <a:pPr marL="228600" lvl="2" indent="-114300" algn="l" defTabSz="622300">
            <a:lnSpc>
              <a:spcPct val="90000"/>
            </a:lnSpc>
            <a:spcBef>
              <a:spcPct val="0"/>
            </a:spcBef>
            <a:spcAft>
              <a:spcPct val="15000"/>
            </a:spcAft>
            <a:buChar char="••"/>
          </a:pPr>
          <a:r>
            <a:rPr lang="en-US" sz="1400" kern="1200" dirty="0"/>
            <a:t>Use of Long short-term memory (LSTM) networks, which are special kind of Recurrent Neural Network (RNN) capable of learning long-term dependencies</a:t>
          </a:r>
        </a:p>
      </dsp:txBody>
      <dsp:txXfrm>
        <a:off x="0" y="704715"/>
        <a:ext cx="8613315" cy="1587600"/>
      </dsp:txXfrm>
    </dsp:sp>
    <dsp:sp modelId="{7907402A-4455-4901-BD2F-F544378B6C2E}">
      <dsp:nvSpPr>
        <dsp:cNvPr id="0" name=""/>
        <dsp:cNvSpPr/>
      </dsp:nvSpPr>
      <dsp:spPr>
        <a:xfrm>
          <a:off x="430665" y="601395"/>
          <a:ext cx="6029320" cy="2066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622300">
            <a:lnSpc>
              <a:spcPct val="90000"/>
            </a:lnSpc>
            <a:spcBef>
              <a:spcPct val="0"/>
            </a:spcBef>
            <a:spcAft>
              <a:spcPct val="35000"/>
            </a:spcAft>
          </a:pPr>
          <a:r>
            <a:rPr lang="en-US" sz="1400" kern="1200" dirty="0"/>
            <a:t>Solution Approach</a:t>
          </a:r>
        </a:p>
      </dsp:txBody>
      <dsp:txXfrm>
        <a:off x="440752" y="611482"/>
        <a:ext cx="6009146" cy="186466"/>
      </dsp:txXfrm>
    </dsp:sp>
    <dsp:sp modelId="{4CA70BB3-3038-404D-81BD-AFD678D6B96B}">
      <dsp:nvSpPr>
        <dsp:cNvPr id="0" name=""/>
        <dsp:cNvSpPr/>
      </dsp:nvSpPr>
      <dsp:spPr>
        <a:xfrm>
          <a:off x="0" y="2433435"/>
          <a:ext cx="8613315" cy="441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45796" rIns="66848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Optimized Risk-Reward Trade-off &amp; Effective Portfolio Management</a:t>
          </a:r>
        </a:p>
      </dsp:txBody>
      <dsp:txXfrm>
        <a:off x="0" y="2433435"/>
        <a:ext cx="8613315" cy="441000"/>
      </dsp:txXfrm>
    </dsp:sp>
    <dsp:sp modelId="{08B195DD-52E7-474F-8F00-E74AB9B79BE3}">
      <dsp:nvSpPr>
        <dsp:cNvPr id="0" name=""/>
        <dsp:cNvSpPr/>
      </dsp:nvSpPr>
      <dsp:spPr>
        <a:xfrm>
          <a:off x="430665" y="2330115"/>
          <a:ext cx="6029320" cy="2066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622300">
            <a:lnSpc>
              <a:spcPct val="90000"/>
            </a:lnSpc>
            <a:spcBef>
              <a:spcPct val="0"/>
            </a:spcBef>
            <a:spcAft>
              <a:spcPct val="35000"/>
            </a:spcAft>
          </a:pPr>
          <a:r>
            <a:rPr lang="en-US" sz="1400" kern="1200" dirty="0"/>
            <a:t>Solution Benefits</a:t>
          </a:r>
        </a:p>
      </dsp:txBody>
      <dsp:txXfrm>
        <a:off x="440752" y="2340202"/>
        <a:ext cx="6009146" cy="1864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44494"/>
          <a:ext cx="8559527" cy="1008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Security staff required round-the-clock to monitor CCTV footages from multiple cameras</a:t>
          </a:r>
        </a:p>
        <a:p>
          <a:pPr marL="171450" lvl="1" indent="-171450" algn="l" defTabSz="711200">
            <a:lnSpc>
              <a:spcPct val="90000"/>
            </a:lnSpc>
            <a:spcBef>
              <a:spcPct val="0"/>
            </a:spcBef>
            <a:spcAft>
              <a:spcPct val="15000"/>
            </a:spcAft>
            <a:buChar char="••"/>
          </a:pPr>
          <a:r>
            <a:rPr lang="en-US" sz="1600" kern="1200" dirty="0"/>
            <a:t>Incidents / Security lapses getting missed and not reported </a:t>
          </a:r>
        </a:p>
      </dsp:txBody>
      <dsp:txXfrm>
        <a:off x="0" y="144494"/>
        <a:ext cx="8559527" cy="1008000"/>
      </dsp:txXfrm>
    </dsp:sp>
    <dsp:sp modelId="{6D294D8D-C529-415C-A8E1-F8EDDE5306AB}">
      <dsp:nvSpPr>
        <dsp:cNvPr id="0" name=""/>
        <dsp:cNvSpPr/>
      </dsp:nvSpPr>
      <dsp:spPr>
        <a:xfrm>
          <a:off x="427976" y="26414"/>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711200">
            <a:lnSpc>
              <a:spcPct val="90000"/>
            </a:lnSpc>
            <a:spcBef>
              <a:spcPct val="0"/>
            </a:spcBef>
            <a:spcAft>
              <a:spcPct val="35000"/>
            </a:spcAft>
          </a:pPr>
          <a:r>
            <a:rPr lang="en-US" sz="1600" kern="1200" dirty="0"/>
            <a:t>Problem Statement</a:t>
          </a:r>
        </a:p>
      </dsp:txBody>
      <dsp:txXfrm>
        <a:off x="439504" y="37942"/>
        <a:ext cx="5968612" cy="213104"/>
      </dsp:txXfrm>
    </dsp:sp>
    <dsp:sp modelId="{622692A4-9C09-4047-9094-EA7C3E2E688F}">
      <dsp:nvSpPr>
        <dsp:cNvPr id="0" name=""/>
        <dsp:cNvSpPr/>
      </dsp:nvSpPr>
      <dsp:spPr>
        <a:xfrm>
          <a:off x="0" y="1313775"/>
          <a:ext cx="8559527" cy="10332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Automated monitoring of all live CCTV feeds from multiple cameras</a:t>
          </a:r>
        </a:p>
        <a:p>
          <a:pPr marL="171450" lvl="1" indent="-171450" algn="l" defTabSz="711200">
            <a:lnSpc>
              <a:spcPct val="90000"/>
            </a:lnSpc>
            <a:spcBef>
              <a:spcPct val="0"/>
            </a:spcBef>
            <a:spcAft>
              <a:spcPct val="15000"/>
            </a:spcAft>
            <a:buChar char="••"/>
          </a:pPr>
          <a:r>
            <a:rPr lang="en-US" sz="1600" kern="1200" dirty="0"/>
            <a:t>Configurable list of events/ incidents that need to be watched and/or reported</a:t>
          </a:r>
        </a:p>
        <a:p>
          <a:pPr marL="171450" lvl="1" indent="-171450" algn="l" defTabSz="711200">
            <a:lnSpc>
              <a:spcPct val="90000"/>
            </a:lnSpc>
            <a:spcBef>
              <a:spcPct val="0"/>
            </a:spcBef>
            <a:spcAft>
              <a:spcPct val="15000"/>
            </a:spcAft>
            <a:buChar char="••"/>
          </a:pPr>
          <a:r>
            <a:rPr lang="en-US" sz="1600" kern="1200" dirty="0"/>
            <a:t>Conversion of detailed feeds into highlights for quick “end-of-day” watch</a:t>
          </a:r>
        </a:p>
      </dsp:txBody>
      <dsp:txXfrm>
        <a:off x="0" y="1313775"/>
        <a:ext cx="8559527" cy="1033200"/>
      </dsp:txXfrm>
    </dsp:sp>
    <dsp:sp modelId="{7907402A-4455-4901-BD2F-F544378B6C2E}">
      <dsp:nvSpPr>
        <dsp:cNvPr id="0" name=""/>
        <dsp:cNvSpPr/>
      </dsp:nvSpPr>
      <dsp:spPr>
        <a:xfrm>
          <a:off x="427976" y="1195695"/>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711200">
            <a:lnSpc>
              <a:spcPct val="90000"/>
            </a:lnSpc>
            <a:spcBef>
              <a:spcPct val="0"/>
            </a:spcBef>
            <a:spcAft>
              <a:spcPct val="35000"/>
            </a:spcAft>
          </a:pPr>
          <a:r>
            <a:rPr lang="en-US" sz="1600" kern="1200" dirty="0"/>
            <a:t>Solution Approach</a:t>
          </a:r>
        </a:p>
      </dsp:txBody>
      <dsp:txXfrm>
        <a:off x="439504" y="1207223"/>
        <a:ext cx="5968612" cy="213104"/>
      </dsp:txXfrm>
    </dsp:sp>
    <dsp:sp modelId="{4CA70BB3-3038-404D-81BD-AFD678D6B96B}">
      <dsp:nvSpPr>
        <dsp:cNvPr id="0" name=""/>
        <dsp:cNvSpPr/>
      </dsp:nvSpPr>
      <dsp:spPr>
        <a:xfrm>
          <a:off x="0" y="2508255"/>
          <a:ext cx="8559527" cy="504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Better incident reporting and reduced manual monitoring required</a:t>
          </a:r>
        </a:p>
      </dsp:txBody>
      <dsp:txXfrm>
        <a:off x="0" y="2508255"/>
        <a:ext cx="8559527" cy="504000"/>
      </dsp:txXfrm>
    </dsp:sp>
    <dsp:sp modelId="{08B195DD-52E7-474F-8F00-E74AB9B79BE3}">
      <dsp:nvSpPr>
        <dsp:cNvPr id="0" name=""/>
        <dsp:cNvSpPr/>
      </dsp:nvSpPr>
      <dsp:spPr>
        <a:xfrm>
          <a:off x="427976" y="2390175"/>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711200">
            <a:lnSpc>
              <a:spcPct val="90000"/>
            </a:lnSpc>
            <a:spcBef>
              <a:spcPct val="0"/>
            </a:spcBef>
            <a:spcAft>
              <a:spcPct val="35000"/>
            </a:spcAft>
          </a:pPr>
          <a:r>
            <a:rPr lang="en-US" sz="1600" kern="1200" dirty="0"/>
            <a:t>Solution Benefits</a:t>
          </a:r>
        </a:p>
      </dsp:txBody>
      <dsp:txXfrm>
        <a:off x="439504" y="2401703"/>
        <a:ext cx="5968612" cy="213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6917A-6219-4841-9CD4-C2F727F3AC0B}">
      <dsp:nvSpPr>
        <dsp:cNvPr id="0" name=""/>
        <dsp:cNvSpPr/>
      </dsp:nvSpPr>
      <dsp:spPr>
        <a:xfrm>
          <a:off x="0" y="585929"/>
          <a:ext cx="2209800" cy="34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dirty="0" smtClean="0"/>
            <a:t>Descriptive Analytics</a:t>
          </a:r>
          <a:endParaRPr lang="en-US" sz="1800" kern="1200" dirty="0"/>
        </a:p>
      </dsp:txBody>
      <dsp:txXfrm>
        <a:off x="0" y="585929"/>
        <a:ext cx="2209800" cy="346500"/>
      </dsp:txXfrm>
    </dsp:sp>
    <dsp:sp modelId="{0D109BB9-77C7-49BE-9EFE-EDDF4B95CDF3}">
      <dsp:nvSpPr>
        <dsp:cNvPr id="0" name=""/>
        <dsp:cNvSpPr/>
      </dsp:nvSpPr>
      <dsp:spPr>
        <a:xfrm>
          <a:off x="2209799" y="1210"/>
          <a:ext cx="441960" cy="151593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066E89-8992-4C30-80C4-C8059719AFE8}">
      <dsp:nvSpPr>
        <dsp:cNvPr id="0" name=""/>
        <dsp:cNvSpPr/>
      </dsp:nvSpPr>
      <dsp:spPr>
        <a:xfrm>
          <a:off x="2828543" y="1210"/>
          <a:ext cx="6010656" cy="15159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Answers “what happened”</a:t>
          </a:r>
          <a:endParaRPr lang="en-US" sz="1800" kern="1200" dirty="0"/>
        </a:p>
        <a:p>
          <a:pPr marL="171450" lvl="1" indent="-171450" algn="l" defTabSz="800100">
            <a:lnSpc>
              <a:spcPct val="90000"/>
            </a:lnSpc>
            <a:spcBef>
              <a:spcPct val="0"/>
            </a:spcBef>
            <a:spcAft>
              <a:spcPct val="15000"/>
            </a:spcAft>
            <a:buChar char="••"/>
          </a:pPr>
          <a:r>
            <a:rPr lang="en-US" sz="1800" b="0" i="0" kern="1200" dirty="0" smtClean="0"/>
            <a:t>Juggles raw data from multiple data sources to give valuable insights into the past</a:t>
          </a:r>
          <a:endParaRPr lang="en-US" sz="1800" kern="1200" dirty="0"/>
        </a:p>
        <a:p>
          <a:pPr marL="171450" lvl="1" indent="-171450" algn="l" defTabSz="800100">
            <a:lnSpc>
              <a:spcPct val="90000"/>
            </a:lnSpc>
            <a:spcBef>
              <a:spcPct val="0"/>
            </a:spcBef>
            <a:spcAft>
              <a:spcPct val="15000"/>
            </a:spcAft>
            <a:buChar char="••"/>
          </a:pPr>
          <a:r>
            <a:rPr lang="en-US" sz="1800" b="0" i="0" kern="1200" dirty="0" smtClean="0"/>
            <a:t>Signals that something is wrong or right, without explaining why</a:t>
          </a:r>
          <a:endParaRPr lang="en-US" sz="1800" kern="1200" dirty="0"/>
        </a:p>
      </dsp:txBody>
      <dsp:txXfrm>
        <a:off x="2828543" y="1210"/>
        <a:ext cx="6010656" cy="1515937"/>
      </dsp:txXfrm>
    </dsp:sp>
    <dsp:sp modelId="{19F38F5C-7F5C-450B-87CE-A1CBBE728887}">
      <dsp:nvSpPr>
        <dsp:cNvPr id="0" name=""/>
        <dsp:cNvSpPr/>
      </dsp:nvSpPr>
      <dsp:spPr>
        <a:xfrm>
          <a:off x="0" y="1856363"/>
          <a:ext cx="2209800" cy="34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dirty="0" smtClean="0"/>
            <a:t>Diagnostic Analytics</a:t>
          </a:r>
          <a:endParaRPr lang="en-US" sz="1800" kern="1200" dirty="0"/>
        </a:p>
      </dsp:txBody>
      <dsp:txXfrm>
        <a:off x="0" y="1856363"/>
        <a:ext cx="2209800" cy="346500"/>
      </dsp:txXfrm>
    </dsp:sp>
    <dsp:sp modelId="{0FD22B0A-4BAD-4954-81EF-56CA3C3D882A}">
      <dsp:nvSpPr>
        <dsp:cNvPr id="0" name=""/>
        <dsp:cNvSpPr/>
      </dsp:nvSpPr>
      <dsp:spPr>
        <a:xfrm>
          <a:off x="2209799" y="1542348"/>
          <a:ext cx="441960" cy="97453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2AA1E-CCA7-4A69-84D5-2A00BCCF1372}">
      <dsp:nvSpPr>
        <dsp:cNvPr id="0" name=""/>
        <dsp:cNvSpPr/>
      </dsp:nvSpPr>
      <dsp:spPr>
        <a:xfrm>
          <a:off x="2828543" y="1542348"/>
          <a:ext cx="6010656" cy="97453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Answers “why something happened”</a:t>
          </a:r>
          <a:endParaRPr lang="en-US" sz="1800" kern="1200" dirty="0"/>
        </a:p>
        <a:p>
          <a:pPr marL="171450" lvl="1" indent="-171450" algn="l" defTabSz="800100">
            <a:lnSpc>
              <a:spcPct val="90000"/>
            </a:lnSpc>
            <a:spcBef>
              <a:spcPct val="0"/>
            </a:spcBef>
            <a:spcAft>
              <a:spcPct val="15000"/>
            </a:spcAft>
            <a:buChar char="••"/>
          </a:pPr>
          <a:r>
            <a:rPr lang="en-US" sz="1800" b="0" i="0" kern="1200" dirty="0" smtClean="0"/>
            <a:t>Find out dependencies and identify patterns</a:t>
          </a:r>
          <a:endParaRPr lang="en-US" sz="1800" kern="1200" dirty="0"/>
        </a:p>
        <a:p>
          <a:pPr marL="171450" lvl="1" indent="-171450" algn="l" defTabSz="800100">
            <a:lnSpc>
              <a:spcPct val="90000"/>
            </a:lnSpc>
            <a:spcBef>
              <a:spcPct val="0"/>
            </a:spcBef>
            <a:spcAft>
              <a:spcPct val="15000"/>
            </a:spcAft>
            <a:buChar char="••"/>
          </a:pPr>
          <a:r>
            <a:rPr lang="en-US" sz="1800" kern="1200" dirty="0" smtClean="0"/>
            <a:t>Tries to find root cause why something went right or wrong</a:t>
          </a:r>
          <a:endParaRPr lang="en-US" sz="1800" kern="1200" dirty="0"/>
        </a:p>
      </dsp:txBody>
      <dsp:txXfrm>
        <a:off x="2828543" y="1542348"/>
        <a:ext cx="6010656" cy="974531"/>
      </dsp:txXfrm>
    </dsp:sp>
    <dsp:sp modelId="{505D5626-DE4A-4BE7-B19A-0EB38B027C16}">
      <dsp:nvSpPr>
        <dsp:cNvPr id="0" name=""/>
        <dsp:cNvSpPr/>
      </dsp:nvSpPr>
      <dsp:spPr>
        <a:xfrm>
          <a:off x="0" y="2856095"/>
          <a:ext cx="2209800" cy="34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dirty="0" smtClean="0"/>
            <a:t>Predictive Analytics</a:t>
          </a:r>
          <a:endParaRPr lang="en-US" sz="1800" kern="1200" dirty="0"/>
        </a:p>
      </dsp:txBody>
      <dsp:txXfrm>
        <a:off x="0" y="2856095"/>
        <a:ext cx="2209800" cy="346500"/>
      </dsp:txXfrm>
    </dsp:sp>
    <dsp:sp modelId="{7CF017AE-79D9-4BAC-A52D-7D1FABFC6B29}">
      <dsp:nvSpPr>
        <dsp:cNvPr id="0" name=""/>
        <dsp:cNvSpPr/>
      </dsp:nvSpPr>
      <dsp:spPr>
        <a:xfrm>
          <a:off x="2209799" y="2542079"/>
          <a:ext cx="441960" cy="97453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DD6E05-7FAA-42D3-B681-5877C85DDA25}">
      <dsp:nvSpPr>
        <dsp:cNvPr id="0" name=""/>
        <dsp:cNvSpPr/>
      </dsp:nvSpPr>
      <dsp:spPr>
        <a:xfrm>
          <a:off x="2828543" y="2542079"/>
          <a:ext cx="6010656" cy="97453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Tells “what’s likely to happen”</a:t>
          </a:r>
          <a:endParaRPr lang="en-US" sz="1800" kern="1200" dirty="0"/>
        </a:p>
        <a:p>
          <a:pPr marL="171450" lvl="1" indent="-171450" algn="l" defTabSz="800100">
            <a:lnSpc>
              <a:spcPct val="90000"/>
            </a:lnSpc>
            <a:spcBef>
              <a:spcPct val="0"/>
            </a:spcBef>
            <a:spcAft>
              <a:spcPct val="15000"/>
            </a:spcAft>
            <a:buChar char="••"/>
          </a:pPr>
          <a:r>
            <a:rPr lang="en-US" sz="1800" kern="1200" dirty="0" smtClean="0"/>
            <a:t>Tool for forecasting</a:t>
          </a:r>
          <a:endParaRPr lang="en-US" sz="1800" kern="1200" dirty="0"/>
        </a:p>
        <a:p>
          <a:pPr marL="171450" lvl="1" indent="-171450" algn="l" defTabSz="800100">
            <a:lnSpc>
              <a:spcPct val="90000"/>
            </a:lnSpc>
            <a:spcBef>
              <a:spcPct val="0"/>
            </a:spcBef>
            <a:spcAft>
              <a:spcPct val="15000"/>
            </a:spcAft>
            <a:buChar char="••"/>
          </a:pPr>
          <a:r>
            <a:rPr lang="en-US" sz="1800" kern="1200" dirty="0" smtClean="0"/>
            <a:t>Predicts or forecast what is likely to happened in future</a:t>
          </a:r>
          <a:endParaRPr lang="en-US" sz="1800" kern="1200" dirty="0"/>
        </a:p>
      </dsp:txBody>
      <dsp:txXfrm>
        <a:off x="2828543" y="2542079"/>
        <a:ext cx="6010656" cy="974531"/>
      </dsp:txXfrm>
    </dsp:sp>
    <dsp:sp modelId="{51D2D2A0-CA0E-40CE-97A4-75BCDD792E0B}">
      <dsp:nvSpPr>
        <dsp:cNvPr id="0" name=""/>
        <dsp:cNvSpPr/>
      </dsp:nvSpPr>
      <dsp:spPr>
        <a:xfrm>
          <a:off x="0" y="3958693"/>
          <a:ext cx="2209800" cy="606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dirty="0" smtClean="0"/>
            <a:t>Prescriptive Analytics</a:t>
          </a:r>
          <a:endParaRPr lang="en-US" sz="1800" kern="1200" dirty="0"/>
        </a:p>
      </dsp:txBody>
      <dsp:txXfrm>
        <a:off x="0" y="3958693"/>
        <a:ext cx="2209800" cy="606375"/>
      </dsp:txXfrm>
    </dsp:sp>
    <dsp:sp modelId="{E1EB13F7-3DE2-467D-913B-D53BAD582FA0}">
      <dsp:nvSpPr>
        <dsp:cNvPr id="0" name=""/>
        <dsp:cNvSpPr/>
      </dsp:nvSpPr>
      <dsp:spPr>
        <a:xfrm>
          <a:off x="2209799" y="3541810"/>
          <a:ext cx="441960" cy="144014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0306F-2AD6-4116-9D2B-52EE2C0E07DC}">
      <dsp:nvSpPr>
        <dsp:cNvPr id="0" name=""/>
        <dsp:cNvSpPr/>
      </dsp:nvSpPr>
      <dsp:spPr>
        <a:xfrm>
          <a:off x="2828543" y="3541810"/>
          <a:ext cx="6010656" cy="144014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smtClean="0"/>
            <a:t>Prescribe </a:t>
          </a:r>
          <a:r>
            <a:rPr lang="en-US" sz="1800" b="0" i="1" kern="1200" dirty="0" smtClean="0"/>
            <a:t>what action to take</a:t>
          </a:r>
          <a:r>
            <a:rPr lang="en-US" sz="1800" b="0" i="0" kern="1200" dirty="0" smtClean="0"/>
            <a:t> to eliminate a future problem or take full advantage of a promising trend</a:t>
          </a:r>
          <a:endParaRPr lang="en-US" sz="1800" kern="1200" dirty="0"/>
        </a:p>
        <a:p>
          <a:pPr marL="171450" lvl="1" indent="-171450" algn="l" defTabSz="800100">
            <a:lnSpc>
              <a:spcPct val="90000"/>
            </a:lnSpc>
            <a:spcBef>
              <a:spcPct val="0"/>
            </a:spcBef>
            <a:spcAft>
              <a:spcPct val="15000"/>
            </a:spcAft>
            <a:buChar char="••"/>
          </a:pPr>
          <a:r>
            <a:rPr lang="en-US" sz="1800" b="0" i="0" kern="1200" dirty="0" smtClean="0"/>
            <a:t>Uses advanced tools and technologies, like machine learning, business rules and algorithms, which makes it sophisticated to implement and manage. </a:t>
          </a:r>
          <a:endParaRPr lang="en-US" sz="1800" kern="1200" dirty="0"/>
        </a:p>
      </dsp:txBody>
      <dsp:txXfrm>
        <a:off x="2828543" y="3541810"/>
        <a:ext cx="6010656" cy="14401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56029"/>
          <a:ext cx="8613315" cy="1234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ABC Organization allows employees to request cab service for scheduled time slots, having well-defined drop/pick up locations</a:t>
          </a:r>
        </a:p>
        <a:p>
          <a:pPr marL="171450" lvl="1" indent="-171450" algn="l" defTabSz="711200">
            <a:lnSpc>
              <a:spcPct val="90000"/>
            </a:lnSpc>
            <a:spcBef>
              <a:spcPct val="0"/>
            </a:spcBef>
            <a:spcAft>
              <a:spcPct val="15000"/>
            </a:spcAft>
            <a:buChar char="••"/>
          </a:pPr>
          <a:r>
            <a:rPr lang="en-US" sz="1600" kern="1200" dirty="0"/>
            <a:t>Services team manually creates routes for the given requests, which are often sub-optimal</a:t>
          </a:r>
        </a:p>
      </dsp:txBody>
      <dsp:txXfrm>
        <a:off x="0" y="156029"/>
        <a:ext cx="8613315" cy="1234800"/>
      </dsp:txXfrm>
    </dsp:sp>
    <dsp:sp modelId="{6D294D8D-C529-415C-A8E1-F8EDDE5306AB}">
      <dsp:nvSpPr>
        <dsp:cNvPr id="0" name=""/>
        <dsp:cNvSpPr/>
      </dsp:nvSpPr>
      <dsp:spPr>
        <a:xfrm>
          <a:off x="430665" y="37949"/>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dirty="0"/>
            <a:t>Problem Statement</a:t>
          </a:r>
        </a:p>
      </dsp:txBody>
      <dsp:txXfrm>
        <a:off x="442193" y="49477"/>
        <a:ext cx="6006264" cy="213104"/>
      </dsp:txXfrm>
    </dsp:sp>
    <dsp:sp modelId="{622692A4-9C09-4047-9094-EA7C3E2E688F}">
      <dsp:nvSpPr>
        <dsp:cNvPr id="0" name=""/>
        <dsp:cNvSpPr/>
      </dsp:nvSpPr>
      <dsp:spPr>
        <a:xfrm>
          <a:off x="0" y="1552110"/>
          <a:ext cx="8613315" cy="768599"/>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Used Large Neighborhood Search (LNS) – AI Search Metaheuristic</a:t>
          </a:r>
        </a:p>
        <a:p>
          <a:pPr marL="171450" lvl="1" indent="-171450" algn="l" defTabSz="711200">
            <a:lnSpc>
              <a:spcPct val="90000"/>
            </a:lnSpc>
            <a:spcBef>
              <a:spcPct val="0"/>
            </a:spcBef>
            <a:spcAft>
              <a:spcPct val="15000"/>
            </a:spcAft>
            <a:buChar char="••"/>
          </a:pPr>
          <a:r>
            <a:rPr lang="en-US" sz="1600" kern="1200" dirty="0"/>
            <a:t>Constraints built into LNS as Rules</a:t>
          </a:r>
        </a:p>
      </dsp:txBody>
      <dsp:txXfrm>
        <a:off x="0" y="1552110"/>
        <a:ext cx="8613315" cy="768599"/>
      </dsp:txXfrm>
    </dsp:sp>
    <dsp:sp modelId="{7907402A-4455-4901-BD2F-F544378B6C2E}">
      <dsp:nvSpPr>
        <dsp:cNvPr id="0" name=""/>
        <dsp:cNvSpPr/>
      </dsp:nvSpPr>
      <dsp:spPr>
        <a:xfrm>
          <a:off x="430665" y="1434030"/>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dirty="0"/>
            <a:t>Solution Approach</a:t>
          </a:r>
        </a:p>
      </dsp:txBody>
      <dsp:txXfrm>
        <a:off x="442193" y="1445558"/>
        <a:ext cx="6006264" cy="213104"/>
      </dsp:txXfrm>
    </dsp:sp>
    <dsp:sp modelId="{4CA70BB3-3038-404D-81BD-AFD678D6B96B}">
      <dsp:nvSpPr>
        <dsp:cNvPr id="0" name=""/>
        <dsp:cNvSpPr/>
      </dsp:nvSpPr>
      <dsp:spPr>
        <a:xfrm>
          <a:off x="0" y="2481990"/>
          <a:ext cx="8613315" cy="768599"/>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Overall Cost Optimization (Fuel, Security) and Travel Time Optimization</a:t>
          </a:r>
        </a:p>
        <a:p>
          <a:pPr marL="171450" lvl="1" indent="-171450" algn="l" defTabSz="711200">
            <a:lnSpc>
              <a:spcPct val="90000"/>
            </a:lnSpc>
            <a:spcBef>
              <a:spcPct val="0"/>
            </a:spcBef>
            <a:spcAft>
              <a:spcPct val="15000"/>
            </a:spcAft>
            <a:buChar char="••"/>
          </a:pPr>
          <a:r>
            <a:rPr lang="en-US" sz="1600" kern="1200" dirty="0"/>
            <a:t>No tedious manual planning required; more time window for user requests</a:t>
          </a:r>
        </a:p>
      </dsp:txBody>
      <dsp:txXfrm>
        <a:off x="0" y="2481990"/>
        <a:ext cx="8613315" cy="768599"/>
      </dsp:txXfrm>
    </dsp:sp>
    <dsp:sp modelId="{08B195DD-52E7-474F-8F00-E74AB9B79BE3}">
      <dsp:nvSpPr>
        <dsp:cNvPr id="0" name=""/>
        <dsp:cNvSpPr/>
      </dsp:nvSpPr>
      <dsp:spPr>
        <a:xfrm>
          <a:off x="430665" y="2363910"/>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dirty="0"/>
            <a:t>Solution Benefits</a:t>
          </a:r>
        </a:p>
      </dsp:txBody>
      <dsp:txXfrm>
        <a:off x="442193" y="2375438"/>
        <a:ext cx="6006264" cy="2131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69495"/>
          <a:ext cx="8613315" cy="504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94% or more fatalities on road happen due to human error while driving</a:t>
          </a:r>
        </a:p>
      </dsp:txBody>
      <dsp:txXfrm>
        <a:off x="0" y="169495"/>
        <a:ext cx="8613315" cy="504000"/>
      </dsp:txXfrm>
    </dsp:sp>
    <dsp:sp modelId="{6D294D8D-C529-415C-A8E1-F8EDDE5306AB}">
      <dsp:nvSpPr>
        <dsp:cNvPr id="0" name=""/>
        <dsp:cNvSpPr/>
      </dsp:nvSpPr>
      <dsp:spPr>
        <a:xfrm>
          <a:off x="430665" y="51415"/>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dirty="0"/>
            <a:t>Problem Statement</a:t>
          </a:r>
        </a:p>
      </dsp:txBody>
      <dsp:txXfrm>
        <a:off x="442193" y="62943"/>
        <a:ext cx="6006264" cy="213104"/>
      </dsp:txXfrm>
    </dsp:sp>
    <dsp:sp modelId="{622692A4-9C09-4047-9094-EA7C3E2E688F}">
      <dsp:nvSpPr>
        <dsp:cNvPr id="0" name=""/>
        <dsp:cNvSpPr/>
      </dsp:nvSpPr>
      <dsp:spPr>
        <a:xfrm>
          <a:off x="0" y="834775"/>
          <a:ext cx="8613315" cy="1234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Computer Vision/ Object Recognition methods to detect pedestrians, cyclists, vehicles, road construction/repair and other events (like road signs, indicators, arm-signals)</a:t>
          </a:r>
        </a:p>
        <a:p>
          <a:pPr marL="171450" lvl="1" indent="-171450" algn="l" defTabSz="711200">
            <a:lnSpc>
              <a:spcPct val="90000"/>
            </a:lnSpc>
            <a:spcBef>
              <a:spcPct val="0"/>
            </a:spcBef>
            <a:spcAft>
              <a:spcPct val="15000"/>
            </a:spcAft>
            <a:buChar char="••"/>
          </a:pPr>
          <a:r>
            <a:rPr lang="en-US" sz="1600" kern="1200" dirty="0"/>
            <a:t>Huge volumes of Training data from real world traffic for Predictive Algorithm tuning</a:t>
          </a:r>
        </a:p>
      </dsp:txBody>
      <dsp:txXfrm>
        <a:off x="0" y="834775"/>
        <a:ext cx="8613315" cy="1234800"/>
      </dsp:txXfrm>
    </dsp:sp>
    <dsp:sp modelId="{7907402A-4455-4901-BD2F-F544378B6C2E}">
      <dsp:nvSpPr>
        <dsp:cNvPr id="0" name=""/>
        <dsp:cNvSpPr/>
      </dsp:nvSpPr>
      <dsp:spPr>
        <a:xfrm>
          <a:off x="430665" y="716695"/>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dirty="0"/>
            <a:t>Solution Approach</a:t>
          </a:r>
        </a:p>
      </dsp:txBody>
      <dsp:txXfrm>
        <a:off x="442193" y="728223"/>
        <a:ext cx="6006264" cy="213104"/>
      </dsp:txXfrm>
    </dsp:sp>
    <dsp:sp modelId="{4CA70BB3-3038-404D-81BD-AFD678D6B96B}">
      <dsp:nvSpPr>
        <dsp:cNvPr id="0" name=""/>
        <dsp:cNvSpPr/>
      </dsp:nvSpPr>
      <dsp:spPr>
        <a:xfrm>
          <a:off x="0" y="2230855"/>
          <a:ext cx="8613315" cy="730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Reduced fatalities due to human error, drunken driving and distractions (e.g. mobile phone calls)</a:t>
          </a:r>
        </a:p>
      </dsp:txBody>
      <dsp:txXfrm>
        <a:off x="0" y="2230855"/>
        <a:ext cx="8613315" cy="730800"/>
      </dsp:txXfrm>
    </dsp:sp>
    <dsp:sp modelId="{08B195DD-52E7-474F-8F00-E74AB9B79BE3}">
      <dsp:nvSpPr>
        <dsp:cNvPr id="0" name=""/>
        <dsp:cNvSpPr/>
      </dsp:nvSpPr>
      <dsp:spPr>
        <a:xfrm>
          <a:off x="430665" y="2112775"/>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711200">
            <a:lnSpc>
              <a:spcPct val="90000"/>
            </a:lnSpc>
            <a:spcBef>
              <a:spcPct val="0"/>
            </a:spcBef>
            <a:spcAft>
              <a:spcPct val="35000"/>
            </a:spcAft>
          </a:pPr>
          <a:r>
            <a:rPr lang="en-US" sz="1600" kern="1200" dirty="0"/>
            <a:t>Solution Benefits</a:t>
          </a:r>
        </a:p>
      </dsp:txBody>
      <dsp:txXfrm>
        <a:off x="442193" y="2124303"/>
        <a:ext cx="6006264" cy="2131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212447"/>
          <a:ext cx="8613315" cy="17608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270764" rIns="66848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Group company formed via multiple acquisitions (Holding Organization)</a:t>
          </a:r>
        </a:p>
        <a:p>
          <a:pPr marL="171450" lvl="1" indent="-171450" algn="l" defTabSz="800100">
            <a:lnSpc>
              <a:spcPct val="90000"/>
            </a:lnSpc>
            <a:spcBef>
              <a:spcPct val="0"/>
            </a:spcBef>
            <a:spcAft>
              <a:spcPct val="15000"/>
            </a:spcAft>
            <a:buChar char="••"/>
          </a:pPr>
          <a:r>
            <a:rPr lang="en-US" sz="1800" kern="1200" dirty="0"/>
            <a:t>Information about Clients, Customer Projects, Skills, Expertise distributed across multiple repositories, not easily accessible by the Client/Sales Teams</a:t>
          </a:r>
        </a:p>
        <a:p>
          <a:pPr marL="171450" lvl="1" indent="-171450" algn="l" defTabSz="800100">
            <a:lnSpc>
              <a:spcPct val="90000"/>
            </a:lnSpc>
            <a:spcBef>
              <a:spcPct val="0"/>
            </a:spcBef>
            <a:spcAft>
              <a:spcPct val="15000"/>
            </a:spcAft>
            <a:buChar char="••"/>
          </a:pPr>
          <a:r>
            <a:rPr lang="en-US" sz="1800" kern="1200" dirty="0"/>
            <a:t>Lack of knowledge about relevant sales material leading to weaker sales pitch </a:t>
          </a:r>
        </a:p>
      </dsp:txBody>
      <dsp:txXfrm>
        <a:off x="0" y="212447"/>
        <a:ext cx="8613315" cy="1760850"/>
      </dsp:txXfrm>
    </dsp:sp>
    <dsp:sp modelId="{6D294D8D-C529-415C-A8E1-F8EDDE5306AB}">
      <dsp:nvSpPr>
        <dsp:cNvPr id="0" name=""/>
        <dsp:cNvSpPr/>
      </dsp:nvSpPr>
      <dsp:spPr>
        <a:xfrm>
          <a:off x="430665" y="20567"/>
          <a:ext cx="6029320"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800100">
            <a:lnSpc>
              <a:spcPct val="90000"/>
            </a:lnSpc>
            <a:spcBef>
              <a:spcPct val="0"/>
            </a:spcBef>
            <a:spcAft>
              <a:spcPct val="35000"/>
            </a:spcAft>
          </a:pPr>
          <a:r>
            <a:rPr lang="en-US" sz="1800" kern="1200" dirty="0"/>
            <a:t>Problem Statement</a:t>
          </a:r>
        </a:p>
      </dsp:txBody>
      <dsp:txXfrm>
        <a:off x="449399" y="39301"/>
        <a:ext cx="5991852" cy="346292"/>
      </dsp:txXfrm>
    </dsp:sp>
    <dsp:sp modelId="{622692A4-9C09-4047-9094-EA7C3E2E688F}">
      <dsp:nvSpPr>
        <dsp:cNvPr id="0" name=""/>
        <dsp:cNvSpPr/>
      </dsp:nvSpPr>
      <dsp:spPr>
        <a:xfrm>
          <a:off x="0" y="2235377"/>
          <a:ext cx="8613315" cy="15151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270764" rIns="66848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NLP-powered Knowledge Management System for easy access of information across divisions of the group company</a:t>
          </a:r>
        </a:p>
        <a:p>
          <a:pPr marL="171450" lvl="1" indent="-171450" algn="l" defTabSz="800100">
            <a:lnSpc>
              <a:spcPct val="90000"/>
            </a:lnSpc>
            <a:spcBef>
              <a:spcPct val="0"/>
            </a:spcBef>
            <a:spcAft>
              <a:spcPct val="15000"/>
            </a:spcAft>
            <a:buChar char="••"/>
          </a:pPr>
          <a:r>
            <a:rPr lang="en-US" sz="1800" kern="1200" dirty="0"/>
            <a:t>Information stored as Knowledge Graphs</a:t>
          </a:r>
        </a:p>
        <a:p>
          <a:pPr marL="171450" lvl="1" indent="-171450" algn="l" defTabSz="800100">
            <a:lnSpc>
              <a:spcPct val="90000"/>
            </a:lnSpc>
            <a:spcBef>
              <a:spcPct val="0"/>
            </a:spcBef>
            <a:spcAft>
              <a:spcPct val="15000"/>
            </a:spcAft>
            <a:buChar char="••"/>
          </a:pPr>
          <a:r>
            <a:rPr lang="en-US" sz="1800" kern="1200" dirty="0"/>
            <a:t>Efficient Search Engine based on techniques used for Internet search</a:t>
          </a:r>
        </a:p>
      </dsp:txBody>
      <dsp:txXfrm>
        <a:off x="0" y="2235377"/>
        <a:ext cx="8613315" cy="1515150"/>
      </dsp:txXfrm>
    </dsp:sp>
    <dsp:sp modelId="{7907402A-4455-4901-BD2F-F544378B6C2E}">
      <dsp:nvSpPr>
        <dsp:cNvPr id="0" name=""/>
        <dsp:cNvSpPr/>
      </dsp:nvSpPr>
      <dsp:spPr>
        <a:xfrm>
          <a:off x="430665" y="2043497"/>
          <a:ext cx="6029320"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800100">
            <a:lnSpc>
              <a:spcPct val="90000"/>
            </a:lnSpc>
            <a:spcBef>
              <a:spcPct val="0"/>
            </a:spcBef>
            <a:spcAft>
              <a:spcPct val="35000"/>
            </a:spcAft>
          </a:pPr>
          <a:r>
            <a:rPr lang="en-US" sz="1800" kern="1200" dirty="0"/>
            <a:t>Solution Approach</a:t>
          </a:r>
        </a:p>
      </dsp:txBody>
      <dsp:txXfrm>
        <a:off x="449399" y="2062231"/>
        <a:ext cx="5991852" cy="346292"/>
      </dsp:txXfrm>
    </dsp:sp>
    <dsp:sp modelId="{4CA70BB3-3038-404D-81BD-AFD678D6B96B}">
      <dsp:nvSpPr>
        <dsp:cNvPr id="0" name=""/>
        <dsp:cNvSpPr/>
      </dsp:nvSpPr>
      <dsp:spPr>
        <a:xfrm>
          <a:off x="0" y="4012607"/>
          <a:ext cx="8613315" cy="921375"/>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270764" rIns="66848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Stronger sales pitch with information relevant for prospective customer/ project leading to better conversion rates</a:t>
          </a:r>
        </a:p>
      </dsp:txBody>
      <dsp:txXfrm>
        <a:off x="0" y="4012607"/>
        <a:ext cx="8613315" cy="921375"/>
      </dsp:txXfrm>
    </dsp:sp>
    <dsp:sp modelId="{08B195DD-52E7-474F-8F00-E74AB9B79BE3}">
      <dsp:nvSpPr>
        <dsp:cNvPr id="0" name=""/>
        <dsp:cNvSpPr/>
      </dsp:nvSpPr>
      <dsp:spPr>
        <a:xfrm>
          <a:off x="430665" y="3820727"/>
          <a:ext cx="6029320"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lvl="0" algn="l" defTabSz="800100">
            <a:lnSpc>
              <a:spcPct val="90000"/>
            </a:lnSpc>
            <a:spcBef>
              <a:spcPct val="0"/>
            </a:spcBef>
            <a:spcAft>
              <a:spcPct val="35000"/>
            </a:spcAft>
          </a:pPr>
          <a:r>
            <a:rPr lang="en-US" sz="1800" kern="1200" dirty="0"/>
            <a:t>Solution Benefits</a:t>
          </a:r>
        </a:p>
      </dsp:txBody>
      <dsp:txXfrm>
        <a:off x="449399" y="3839461"/>
        <a:ext cx="5991852" cy="346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06967"/>
          <a:ext cx="8399365" cy="8505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1884" tIns="124968" rIns="6518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With Telecom saturation in many markets, focus changing from customer acquisition to customer retention. Telecom service providers need to control churn to maintain profitability</a:t>
          </a:r>
        </a:p>
        <a:p>
          <a:pPr marL="114300" lvl="1" indent="-114300" algn="l" defTabSz="622300">
            <a:lnSpc>
              <a:spcPct val="90000"/>
            </a:lnSpc>
            <a:spcBef>
              <a:spcPct val="0"/>
            </a:spcBef>
            <a:spcAft>
              <a:spcPct val="15000"/>
            </a:spcAft>
            <a:buChar char="••"/>
          </a:pPr>
          <a:r>
            <a:rPr lang="en-US" sz="1400" kern="1200" dirty="0"/>
            <a:t>Existing churn prediction systems based on individual calling patterns not efficient</a:t>
          </a:r>
        </a:p>
      </dsp:txBody>
      <dsp:txXfrm>
        <a:off x="0" y="106967"/>
        <a:ext cx="8399365" cy="850500"/>
      </dsp:txXfrm>
    </dsp:sp>
    <dsp:sp modelId="{6D294D8D-C529-415C-A8E1-F8EDDE5306AB}">
      <dsp:nvSpPr>
        <dsp:cNvPr id="0" name=""/>
        <dsp:cNvSpPr/>
      </dsp:nvSpPr>
      <dsp:spPr>
        <a:xfrm>
          <a:off x="419968" y="18407"/>
          <a:ext cx="5879555"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33" tIns="0" rIns="222233" bIns="0" numCol="1" spcCol="1270" anchor="ctr" anchorCtr="0">
          <a:noAutofit/>
        </a:bodyPr>
        <a:lstStyle/>
        <a:p>
          <a:pPr lvl="0" algn="l" defTabSz="622300">
            <a:lnSpc>
              <a:spcPct val="90000"/>
            </a:lnSpc>
            <a:spcBef>
              <a:spcPct val="0"/>
            </a:spcBef>
            <a:spcAft>
              <a:spcPct val="35000"/>
            </a:spcAft>
          </a:pPr>
          <a:r>
            <a:rPr lang="en-US" sz="1400" kern="1200" dirty="0"/>
            <a:t>Problem Statement</a:t>
          </a:r>
        </a:p>
      </dsp:txBody>
      <dsp:txXfrm>
        <a:off x="428614" y="27053"/>
        <a:ext cx="5862263" cy="159828"/>
      </dsp:txXfrm>
    </dsp:sp>
    <dsp:sp modelId="{622692A4-9C09-4047-9094-EA7C3E2E688F}">
      <dsp:nvSpPr>
        <dsp:cNvPr id="0" name=""/>
        <dsp:cNvSpPr/>
      </dsp:nvSpPr>
      <dsp:spPr>
        <a:xfrm>
          <a:off x="0" y="1078427"/>
          <a:ext cx="8399365" cy="1776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1884" tIns="124968" rIns="6518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Proposed approach uses Social Network Analysis for churn prediction (predict future churners based on direct &amp; indirect interactions with past churners)</a:t>
          </a:r>
        </a:p>
        <a:p>
          <a:pPr marL="114300" lvl="1" indent="-114300" algn="l" defTabSz="622300">
            <a:lnSpc>
              <a:spcPct val="90000"/>
            </a:lnSpc>
            <a:spcBef>
              <a:spcPct val="0"/>
            </a:spcBef>
            <a:spcAft>
              <a:spcPct val="15000"/>
            </a:spcAft>
            <a:buChar char="••"/>
          </a:pPr>
          <a:r>
            <a:rPr lang="en-US" sz="1400" b="1" kern="1200" dirty="0">
              <a:solidFill>
                <a:schemeClr val="accent5"/>
              </a:solidFill>
            </a:rPr>
            <a:t>Diffusion-based Spreading Activation Algorithm</a:t>
          </a:r>
        </a:p>
        <a:p>
          <a:pPr marL="228600" lvl="2" indent="-114300" algn="l" defTabSz="622300">
            <a:lnSpc>
              <a:spcPct val="90000"/>
            </a:lnSpc>
            <a:spcBef>
              <a:spcPct val="0"/>
            </a:spcBef>
            <a:spcAft>
              <a:spcPct val="15000"/>
            </a:spcAft>
            <a:buChar char="••"/>
          </a:pPr>
          <a:r>
            <a:rPr lang="en-US" sz="1400" kern="1200" dirty="0"/>
            <a:t>Start with the churners and their social relationships from the call graph</a:t>
          </a:r>
        </a:p>
        <a:p>
          <a:pPr marL="228600" lvl="2" indent="-114300" algn="l" defTabSz="622300">
            <a:lnSpc>
              <a:spcPct val="90000"/>
            </a:lnSpc>
            <a:spcBef>
              <a:spcPct val="0"/>
            </a:spcBef>
            <a:spcAft>
              <a:spcPct val="15000"/>
            </a:spcAft>
            <a:buChar char="••"/>
          </a:pPr>
          <a:r>
            <a:rPr lang="en-US" sz="1400" kern="1200" dirty="0"/>
            <a:t>Initiate a diffusion process with the churners as seeds</a:t>
          </a:r>
        </a:p>
        <a:p>
          <a:pPr marL="342900" lvl="3" indent="-114300" algn="l" defTabSz="622300">
            <a:lnSpc>
              <a:spcPct val="90000"/>
            </a:lnSpc>
            <a:spcBef>
              <a:spcPct val="0"/>
            </a:spcBef>
            <a:spcAft>
              <a:spcPct val="15000"/>
            </a:spcAft>
            <a:buChar char="••"/>
          </a:pPr>
          <a:r>
            <a:rPr lang="en-US" sz="1400" kern="1200" dirty="0"/>
            <a:t>Churners influence their neighbors to churn. Influence determined by strength of relationship</a:t>
          </a:r>
        </a:p>
        <a:p>
          <a:pPr marL="228600" lvl="2" indent="-114300" algn="l" defTabSz="622300">
            <a:lnSpc>
              <a:spcPct val="90000"/>
            </a:lnSpc>
            <a:spcBef>
              <a:spcPct val="0"/>
            </a:spcBef>
            <a:spcAft>
              <a:spcPct val="15000"/>
            </a:spcAft>
            <a:buChar char="••"/>
          </a:pPr>
          <a:r>
            <a:rPr lang="en-US" sz="1400" kern="1200" dirty="0"/>
            <a:t>At end of the diffusion process examine influence on the non churners</a:t>
          </a:r>
        </a:p>
      </dsp:txBody>
      <dsp:txXfrm>
        <a:off x="0" y="1078427"/>
        <a:ext cx="8399365" cy="1776600"/>
      </dsp:txXfrm>
    </dsp:sp>
    <dsp:sp modelId="{7907402A-4455-4901-BD2F-F544378B6C2E}">
      <dsp:nvSpPr>
        <dsp:cNvPr id="0" name=""/>
        <dsp:cNvSpPr/>
      </dsp:nvSpPr>
      <dsp:spPr>
        <a:xfrm>
          <a:off x="419968" y="989867"/>
          <a:ext cx="5879555"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33" tIns="0" rIns="222233" bIns="0" numCol="1" spcCol="1270" anchor="ctr" anchorCtr="0">
          <a:noAutofit/>
        </a:bodyPr>
        <a:lstStyle/>
        <a:p>
          <a:pPr lvl="0" algn="l" defTabSz="622300">
            <a:lnSpc>
              <a:spcPct val="90000"/>
            </a:lnSpc>
            <a:spcBef>
              <a:spcPct val="0"/>
            </a:spcBef>
            <a:spcAft>
              <a:spcPct val="35000"/>
            </a:spcAft>
          </a:pPr>
          <a:r>
            <a:rPr lang="en-US" sz="1400" kern="1200" dirty="0"/>
            <a:t>Solution Approach</a:t>
          </a:r>
        </a:p>
      </dsp:txBody>
      <dsp:txXfrm>
        <a:off x="428614" y="998513"/>
        <a:ext cx="5862263" cy="159828"/>
      </dsp:txXfrm>
    </dsp:sp>
    <dsp:sp modelId="{4CA70BB3-3038-404D-81BD-AFD678D6B96B}">
      <dsp:nvSpPr>
        <dsp:cNvPr id="0" name=""/>
        <dsp:cNvSpPr/>
      </dsp:nvSpPr>
      <dsp:spPr>
        <a:xfrm>
          <a:off x="0" y="2975987"/>
          <a:ext cx="8399365" cy="4252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1884" tIns="124968" rIns="6518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Early prediction on possible churners who need to be retained before they churn</a:t>
          </a:r>
        </a:p>
      </dsp:txBody>
      <dsp:txXfrm>
        <a:off x="0" y="2975987"/>
        <a:ext cx="8399365" cy="425250"/>
      </dsp:txXfrm>
    </dsp:sp>
    <dsp:sp modelId="{08B195DD-52E7-474F-8F00-E74AB9B79BE3}">
      <dsp:nvSpPr>
        <dsp:cNvPr id="0" name=""/>
        <dsp:cNvSpPr/>
      </dsp:nvSpPr>
      <dsp:spPr>
        <a:xfrm>
          <a:off x="419968" y="2887427"/>
          <a:ext cx="5879555" cy="17712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33" tIns="0" rIns="222233" bIns="0" numCol="1" spcCol="1270" anchor="ctr" anchorCtr="0">
          <a:noAutofit/>
        </a:bodyPr>
        <a:lstStyle/>
        <a:p>
          <a:pPr lvl="0" algn="l" defTabSz="622300">
            <a:lnSpc>
              <a:spcPct val="90000"/>
            </a:lnSpc>
            <a:spcBef>
              <a:spcPct val="0"/>
            </a:spcBef>
            <a:spcAft>
              <a:spcPct val="35000"/>
            </a:spcAft>
          </a:pPr>
          <a:r>
            <a:rPr lang="en-US" sz="1400" kern="1200" dirty="0"/>
            <a:t>Solution Benefits</a:t>
          </a:r>
        </a:p>
      </dsp:txBody>
      <dsp:txXfrm>
        <a:off x="428614" y="2896073"/>
        <a:ext cx="5862263" cy="1598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83025"/>
          <a:ext cx="8695687" cy="16254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4882" tIns="249936" rIns="67488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Living in an age of stress, running against time all the while</a:t>
          </a:r>
        </a:p>
        <a:p>
          <a:pPr marL="171450" lvl="1" indent="-171450" algn="l" defTabSz="711200">
            <a:lnSpc>
              <a:spcPct val="90000"/>
            </a:lnSpc>
            <a:spcBef>
              <a:spcPct val="0"/>
            </a:spcBef>
            <a:spcAft>
              <a:spcPct val="15000"/>
            </a:spcAft>
            <a:buChar char="••"/>
          </a:pPr>
          <a:r>
            <a:rPr lang="en-US" sz="1600" kern="1200" dirty="0"/>
            <a:t>WHO estimates 18.1% of adults in the U.S. have experienced an anxiety disorder</a:t>
          </a:r>
        </a:p>
        <a:p>
          <a:pPr marL="171450" lvl="1" indent="-171450" algn="l" defTabSz="711200">
            <a:lnSpc>
              <a:spcPct val="90000"/>
            </a:lnSpc>
            <a:spcBef>
              <a:spcPct val="0"/>
            </a:spcBef>
            <a:spcAft>
              <a:spcPct val="15000"/>
            </a:spcAft>
            <a:buChar char="••"/>
          </a:pPr>
          <a:r>
            <a:rPr lang="en-US" sz="1600" kern="1200" dirty="0"/>
            <a:t>In India, about 450 million people suffer from mental or behavioral disorder. </a:t>
          </a:r>
        </a:p>
        <a:p>
          <a:pPr marL="171450" lvl="1" indent="-171450" algn="l" defTabSz="711200">
            <a:lnSpc>
              <a:spcPct val="90000"/>
            </a:lnSpc>
            <a:spcBef>
              <a:spcPct val="0"/>
            </a:spcBef>
            <a:spcAft>
              <a:spcPct val="15000"/>
            </a:spcAft>
            <a:buChar char="••"/>
          </a:pPr>
          <a:r>
            <a:rPr lang="en-US" sz="1600" kern="1200" dirty="0"/>
            <a:t>In India, the total number of people living with depression is over 56 million, about 4.5% of total population (2015), and another 38 million suffers from anxiety disorders</a:t>
          </a:r>
        </a:p>
      </dsp:txBody>
      <dsp:txXfrm>
        <a:off x="0" y="183025"/>
        <a:ext cx="8695687" cy="1625400"/>
      </dsp:txXfrm>
    </dsp:sp>
    <dsp:sp modelId="{6D294D8D-C529-415C-A8E1-F8EDDE5306AB}">
      <dsp:nvSpPr>
        <dsp:cNvPr id="0" name=""/>
        <dsp:cNvSpPr/>
      </dsp:nvSpPr>
      <dsp:spPr>
        <a:xfrm>
          <a:off x="434784" y="5905"/>
          <a:ext cx="6086980" cy="3542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073" tIns="0" rIns="230073" bIns="0" numCol="1" spcCol="1270" anchor="ctr" anchorCtr="0">
          <a:noAutofit/>
        </a:bodyPr>
        <a:lstStyle/>
        <a:p>
          <a:pPr lvl="0" algn="l" defTabSz="711200">
            <a:lnSpc>
              <a:spcPct val="90000"/>
            </a:lnSpc>
            <a:spcBef>
              <a:spcPct val="0"/>
            </a:spcBef>
            <a:spcAft>
              <a:spcPct val="35000"/>
            </a:spcAft>
          </a:pPr>
          <a:r>
            <a:rPr lang="en-US" sz="1600" kern="1200" dirty="0"/>
            <a:t>Problem Statement</a:t>
          </a:r>
        </a:p>
      </dsp:txBody>
      <dsp:txXfrm>
        <a:off x="452077" y="23198"/>
        <a:ext cx="6052394" cy="319654"/>
      </dsp:txXfrm>
    </dsp:sp>
    <dsp:sp modelId="{622692A4-9C09-4047-9094-EA7C3E2E688F}">
      <dsp:nvSpPr>
        <dsp:cNvPr id="0" name=""/>
        <dsp:cNvSpPr/>
      </dsp:nvSpPr>
      <dsp:spPr>
        <a:xfrm>
          <a:off x="0" y="2050346"/>
          <a:ext cx="8695687" cy="20412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4882" tIns="249936" rIns="67488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 wearable device that extract’s data of your mind in meditative, moving, resting or sleeping states</a:t>
          </a:r>
        </a:p>
        <a:p>
          <a:pPr marL="171450" lvl="1" indent="-171450" algn="l" defTabSz="711200">
            <a:lnSpc>
              <a:spcPct val="90000"/>
            </a:lnSpc>
            <a:spcBef>
              <a:spcPct val="0"/>
            </a:spcBef>
            <a:spcAft>
              <a:spcPct val="15000"/>
            </a:spcAft>
            <a:buChar char="••"/>
          </a:pPr>
          <a:r>
            <a:rPr lang="en-US" sz="1600" kern="1200" dirty="0"/>
            <a:t>64 pieces of information extracted and processed to provide useful insights about the state of your mind and overall mental health</a:t>
          </a:r>
        </a:p>
        <a:p>
          <a:pPr marL="171450" lvl="1" indent="-171450" algn="l" defTabSz="711200">
            <a:lnSpc>
              <a:spcPct val="90000"/>
            </a:lnSpc>
            <a:spcBef>
              <a:spcPct val="0"/>
            </a:spcBef>
            <a:spcAft>
              <a:spcPct val="15000"/>
            </a:spcAft>
            <a:buChar char="••"/>
          </a:pPr>
          <a:r>
            <a:rPr lang="en-US" sz="1600" kern="1200" dirty="0"/>
            <a:t>Trained model developed by Data Scientists and Neurologists using medical data of existing patients</a:t>
          </a:r>
        </a:p>
        <a:p>
          <a:pPr marL="171450" lvl="1" indent="-171450" algn="l" defTabSz="711200">
            <a:lnSpc>
              <a:spcPct val="90000"/>
            </a:lnSpc>
            <a:spcBef>
              <a:spcPct val="0"/>
            </a:spcBef>
            <a:spcAft>
              <a:spcPct val="15000"/>
            </a:spcAft>
            <a:buChar char="••"/>
          </a:pPr>
          <a:r>
            <a:rPr lang="en-US" sz="1600" kern="1200" dirty="0"/>
            <a:t>Real-time tips and guidance to reduce stress and anxiety offered</a:t>
          </a:r>
        </a:p>
      </dsp:txBody>
      <dsp:txXfrm>
        <a:off x="0" y="2050346"/>
        <a:ext cx="8695687" cy="2041200"/>
      </dsp:txXfrm>
    </dsp:sp>
    <dsp:sp modelId="{7907402A-4455-4901-BD2F-F544378B6C2E}">
      <dsp:nvSpPr>
        <dsp:cNvPr id="0" name=""/>
        <dsp:cNvSpPr/>
      </dsp:nvSpPr>
      <dsp:spPr>
        <a:xfrm>
          <a:off x="434784" y="1873226"/>
          <a:ext cx="6086980" cy="3542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073" tIns="0" rIns="230073" bIns="0" numCol="1" spcCol="1270" anchor="ctr" anchorCtr="0">
          <a:noAutofit/>
        </a:bodyPr>
        <a:lstStyle/>
        <a:p>
          <a:pPr lvl="0" algn="l" defTabSz="711200">
            <a:lnSpc>
              <a:spcPct val="90000"/>
            </a:lnSpc>
            <a:spcBef>
              <a:spcPct val="0"/>
            </a:spcBef>
            <a:spcAft>
              <a:spcPct val="35000"/>
            </a:spcAft>
          </a:pPr>
          <a:r>
            <a:rPr lang="en-US" sz="1600" kern="1200" dirty="0"/>
            <a:t>Solution Approach</a:t>
          </a:r>
        </a:p>
      </dsp:txBody>
      <dsp:txXfrm>
        <a:off x="452077" y="1890519"/>
        <a:ext cx="6052394" cy="319654"/>
      </dsp:txXfrm>
    </dsp:sp>
    <dsp:sp modelId="{4CA70BB3-3038-404D-81BD-AFD678D6B96B}">
      <dsp:nvSpPr>
        <dsp:cNvPr id="0" name=""/>
        <dsp:cNvSpPr/>
      </dsp:nvSpPr>
      <dsp:spPr>
        <a:xfrm>
          <a:off x="0" y="4333466"/>
          <a:ext cx="8695687" cy="8127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4882" tIns="249936" rIns="67488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Better tracking of mental health and cultivation of practices that lead to reduced anxiety and stress</a:t>
          </a:r>
        </a:p>
      </dsp:txBody>
      <dsp:txXfrm>
        <a:off x="0" y="4333466"/>
        <a:ext cx="8695687" cy="812700"/>
      </dsp:txXfrm>
    </dsp:sp>
    <dsp:sp modelId="{08B195DD-52E7-474F-8F00-E74AB9B79BE3}">
      <dsp:nvSpPr>
        <dsp:cNvPr id="0" name=""/>
        <dsp:cNvSpPr/>
      </dsp:nvSpPr>
      <dsp:spPr>
        <a:xfrm>
          <a:off x="434784" y="4156346"/>
          <a:ext cx="6086980" cy="3542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073" tIns="0" rIns="230073" bIns="0" numCol="1" spcCol="1270" anchor="ctr" anchorCtr="0">
          <a:noAutofit/>
        </a:bodyPr>
        <a:lstStyle/>
        <a:p>
          <a:pPr lvl="0" algn="l" defTabSz="711200">
            <a:lnSpc>
              <a:spcPct val="90000"/>
            </a:lnSpc>
            <a:spcBef>
              <a:spcPct val="0"/>
            </a:spcBef>
            <a:spcAft>
              <a:spcPct val="35000"/>
            </a:spcAft>
          </a:pPr>
          <a:r>
            <a:rPr lang="en-US" sz="1600" kern="1200" dirty="0"/>
            <a:t>Solution Benefits</a:t>
          </a:r>
        </a:p>
      </dsp:txBody>
      <dsp:txXfrm>
        <a:off x="452077" y="4173639"/>
        <a:ext cx="6052394" cy="3196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276223"/>
          <a:ext cx="5458800" cy="13702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3664" tIns="312420" rIns="42366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Requirement to reduce Field Support costs for Tier-1 Telecom OEM’s operations/support team</a:t>
          </a:r>
        </a:p>
        <a:p>
          <a:pPr marL="171450" lvl="1" indent="-171450" algn="l" defTabSz="711200">
            <a:lnSpc>
              <a:spcPct val="90000"/>
            </a:lnSpc>
            <a:spcBef>
              <a:spcPct val="0"/>
            </a:spcBef>
            <a:spcAft>
              <a:spcPct val="15000"/>
            </a:spcAft>
            <a:buChar char="••"/>
          </a:pPr>
          <a:r>
            <a:rPr lang="en-US" sz="1600" kern="1200" dirty="0"/>
            <a:t>First Time Right (FTR) found to be low (30% to 60% across regions), leading to higher # of field visits </a:t>
          </a:r>
        </a:p>
      </dsp:txBody>
      <dsp:txXfrm>
        <a:off x="0" y="276223"/>
        <a:ext cx="5458800" cy="1370250"/>
      </dsp:txXfrm>
    </dsp:sp>
    <dsp:sp modelId="{6D294D8D-C529-415C-A8E1-F8EDDE5306AB}">
      <dsp:nvSpPr>
        <dsp:cNvPr id="0" name=""/>
        <dsp:cNvSpPr/>
      </dsp:nvSpPr>
      <dsp:spPr>
        <a:xfrm>
          <a:off x="272940" y="54823"/>
          <a:ext cx="3821160"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31" tIns="0" rIns="144431" bIns="0" numCol="1" spcCol="1270" anchor="ctr" anchorCtr="0">
          <a:noAutofit/>
        </a:bodyPr>
        <a:lstStyle/>
        <a:p>
          <a:pPr lvl="0" algn="l" defTabSz="711200">
            <a:lnSpc>
              <a:spcPct val="90000"/>
            </a:lnSpc>
            <a:spcBef>
              <a:spcPct val="0"/>
            </a:spcBef>
            <a:spcAft>
              <a:spcPct val="35000"/>
            </a:spcAft>
          </a:pPr>
          <a:r>
            <a:rPr lang="en-US" sz="1600" kern="1200" dirty="0"/>
            <a:t>Problem Statement</a:t>
          </a:r>
        </a:p>
      </dsp:txBody>
      <dsp:txXfrm>
        <a:off x="294556" y="76439"/>
        <a:ext cx="3777928" cy="399568"/>
      </dsp:txXfrm>
    </dsp:sp>
    <dsp:sp modelId="{622692A4-9C09-4047-9094-EA7C3E2E688F}">
      <dsp:nvSpPr>
        <dsp:cNvPr id="0" name=""/>
        <dsp:cNvSpPr/>
      </dsp:nvSpPr>
      <dsp:spPr>
        <a:xfrm>
          <a:off x="0" y="1948874"/>
          <a:ext cx="5458800" cy="184275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3664" tIns="312420" rIns="42366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Categorization of historical data on field visits (Duplicate issues, Wrong Assignments,  Site Visit Not Required,  Site Access Restrictions, Fix Quality)</a:t>
          </a:r>
        </a:p>
        <a:p>
          <a:pPr marL="171450" lvl="1" indent="-171450" algn="l" defTabSz="711200">
            <a:lnSpc>
              <a:spcPct val="90000"/>
            </a:lnSpc>
            <a:spcBef>
              <a:spcPct val="0"/>
            </a:spcBef>
            <a:spcAft>
              <a:spcPct val="15000"/>
            </a:spcAft>
            <a:buChar char="••"/>
          </a:pPr>
          <a:r>
            <a:rPr lang="en-US" sz="1600" kern="1200" dirty="0"/>
            <a:t>Algorithms and Rule-sets to create a learning model. SVM based Prediction to categorize new incoming faults</a:t>
          </a:r>
        </a:p>
      </dsp:txBody>
      <dsp:txXfrm>
        <a:off x="0" y="1948874"/>
        <a:ext cx="5458800" cy="1842750"/>
      </dsp:txXfrm>
    </dsp:sp>
    <dsp:sp modelId="{7907402A-4455-4901-BD2F-F544378B6C2E}">
      <dsp:nvSpPr>
        <dsp:cNvPr id="0" name=""/>
        <dsp:cNvSpPr/>
      </dsp:nvSpPr>
      <dsp:spPr>
        <a:xfrm>
          <a:off x="272940" y="1727474"/>
          <a:ext cx="3821160"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31" tIns="0" rIns="144431" bIns="0" numCol="1" spcCol="1270" anchor="ctr" anchorCtr="0">
          <a:noAutofit/>
        </a:bodyPr>
        <a:lstStyle/>
        <a:p>
          <a:pPr lvl="0" algn="l" defTabSz="711200">
            <a:lnSpc>
              <a:spcPct val="90000"/>
            </a:lnSpc>
            <a:spcBef>
              <a:spcPct val="0"/>
            </a:spcBef>
            <a:spcAft>
              <a:spcPct val="35000"/>
            </a:spcAft>
          </a:pPr>
          <a:r>
            <a:rPr lang="en-US" sz="1600" kern="1200" dirty="0"/>
            <a:t>Solution Approach</a:t>
          </a:r>
        </a:p>
      </dsp:txBody>
      <dsp:txXfrm>
        <a:off x="294556" y="1749090"/>
        <a:ext cx="3777928" cy="399568"/>
      </dsp:txXfrm>
    </dsp:sp>
    <dsp:sp modelId="{4CA70BB3-3038-404D-81BD-AFD678D6B96B}">
      <dsp:nvSpPr>
        <dsp:cNvPr id="0" name=""/>
        <dsp:cNvSpPr/>
      </dsp:nvSpPr>
      <dsp:spPr>
        <a:xfrm>
          <a:off x="0" y="4094024"/>
          <a:ext cx="5458800" cy="874125"/>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3664" tIns="312420" rIns="42366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Advisory inputs for each incoming fault reported to avoid repeated field visits and increased FTR %</a:t>
          </a:r>
        </a:p>
      </dsp:txBody>
      <dsp:txXfrm>
        <a:off x="0" y="4094024"/>
        <a:ext cx="5458800" cy="874125"/>
      </dsp:txXfrm>
    </dsp:sp>
    <dsp:sp modelId="{08B195DD-52E7-474F-8F00-E74AB9B79BE3}">
      <dsp:nvSpPr>
        <dsp:cNvPr id="0" name=""/>
        <dsp:cNvSpPr/>
      </dsp:nvSpPr>
      <dsp:spPr>
        <a:xfrm>
          <a:off x="272940" y="3872624"/>
          <a:ext cx="3821160" cy="4428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31" tIns="0" rIns="144431" bIns="0" numCol="1" spcCol="1270" anchor="ctr" anchorCtr="0">
          <a:noAutofit/>
        </a:bodyPr>
        <a:lstStyle/>
        <a:p>
          <a:pPr lvl="0" algn="l" defTabSz="711200">
            <a:lnSpc>
              <a:spcPct val="90000"/>
            </a:lnSpc>
            <a:spcBef>
              <a:spcPct val="0"/>
            </a:spcBef>
            <a:spcAft>
              <a:spcPct val="35000"/>
            </a:spcAft>
          </a:pPr>
          <a:r>
            <a:rPr lang="en-US" sz="1600" kern="1200" dirty="0"/>
            <a:t>Solution Benefits</a:t>
          </a:r>
        </a:p>
      </dsp:txBody>
      <dsp:txXfrm>
        <a:off x="294556" y="3894240"/>
        <a:ext cx="3777928" cy="3995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48443"/>
          <a:ext cx="8559527" cy="9072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Focus on Renewables Energy Market – Solar Energy farms being setup behind the meter</a:t>
          </a:r>
        </a:p>
        <a:p>
          <a:pPr marL="114300" lvl="1" indent="-114300" algn="l" defTabSz="622300">
            <a:lnSpc>
              <a:spcPct val="90000"/>
            </a:lnSpc>
            <a:spcBef>
              <a:spcPct val="0"/>
            </a:spcBef>
            <a:spcAft>
              <a:spcPct val="15000"/>
            </a:spcAft>
            <a:buChar char="••"/>
          </a:pPr>
          <a:r>
            <a:rPr lang="en-US" sz="1400" kern="1200" dirty="0"/>
            <a:t>Higher cost of infrastructure needs to be offset by higher energy production to reduce per unit cost of energy</a:t>
          </a:r>
        </a:p>
      </dsp:txBody>
      <dsp:txXfrm>
        <a:off x="0" y="148443"/>
        <a:ext cx="8559527" cy="907200"/>
      </dsp:txXfrm>
    </dsp:sp>
    <dsp:sp modelId="{6D294D8D-C529-415C-A8E1-F8EDDE5306AB}">
      <dsp:nvSpPr>
        <dsp:cNvPr id="0" name=""/>
        <dsp:cNvSpPr/>
      </dsp:nvSpPr>
      <dsp:spPr>
        <a:xfrm>
          <a:off x="427976" y="30363"/>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622300">
            <a:lnSpc>
              <a:spcPct val="90000"/>
            </a:lnSpc>
            <a:spcBef>
              <a:spcPct val="0"/>
            </a:spcBef>
            <a:spcAft>
              <a:spcPct val="35000"/>
            </a:spcAft>
          </a:pPr>
          <a:r>
            <a:rPr lang="en-US" sz="1400" kern="1200" dirty="0"/>
            <a:t>Problem Statement</a:t>
          </a:r>
        </a:p>
      </dsp:txBody>
      <dsp:txXfrm>
        <a:off x="439504" y="41891"/>
        <a:ext cx="5968612" cy="213104"/>
      </dsp:txXfrm>
    </dsp:sp>
    <dsp:sp modelId="{622692A4-9C09-4047-9094-EA7C3E2E688F}">
      <dsp:nvSpPr>
        <dsp:cNvPr id="0" name=""/>
        <dsp:cNvSpPr/>
      </dsp:nvSpPr>
      <dsp:spPr>
        <a:xfrm>
          <a:off x="0" y="1216924"/>
          <a:ext cx="8559527" cy="11592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Better design for solar plant leading to higher production efficiencies</a:t>
          </a:r>
        </a:p>
        <a:p>
          <a:pPr marL="114300" lvl="1" indent="-114300" algn="l" defTabSz="622300">
            <a:lnSpc>
              <a:spcPct val="90000"/>
            </a:lnSpc>
            <a:spcBef>
              <a:spcPct val="0"/>
            </a:spcBef>
            <a:spcAft>
              <a:spcPct val="15000"/>
            </a:spcAft>
            <a:buChar char="••"/>
          </a:pPr>
          <a:r>
            <a:rPr lang="en-US" sz="1400" kern="1200" dirty="0"/>
            <a:t>Drone-based site surveys (video and image feeds) to avoid manual site visits</a:t>
          </a:r>
        </a:p>
        <a:p>
          <a:pPr marL="114300" lvl="1" indent="-114300" algn="l" defTabSz="622300">
            <a:lnSpc>
              <a:spcPct val="90000"/>
            </a:lnSpc>
            <a:spcBef>
              <a:spcPct val="0"/>
            </a:spcBef>
            <a:spcAft>
              <a:spcPct val="15000"/>
            </a:spcAft>
            <a:buChar char="••"/>
          </a:pPr>
          <a:r>
            <a:rPr lang="en-US" sz="1400" kern="1200" dirty="0"/>
            <a:t>Computer vision based Design Software to design solar plant layout (Solar PVs)</a:t>
          </a:r>
        </a:p>
        <a:p>
          <a:pPr marL="114300" lvl="1" indent="-114300" algn="l" defTabSz="622300">
            <a:lnSpc>
              <a:spcPct val="90000"/>
            </a:lnSpc>
            <a:spcBef>
              <a:spcPct val="0"/>
            </a:spcBef>
            <a:spcAft>
              <a:spcPct val="15000"/>
            </a:spcAft>
            <a:buChar char="••"/>
          </a:pPr>
          <a:r>
            <a:rPr lang="en-US" sz="1400" kern="1200" dirty="0"/>
            <a:t>SVM / Linear Regression based Predictive Analytics using Weather Forecast Data</a:t>
          </a:r>
        </a:p>
      </dsp:txBody>
      <dsp:txXfrm>
        <a:off x="0" y="1216924"/>
        <a:ext cx="8559527" cy="1159200"/>
      </dsp:txXfrm>
    </dsp:sp>
    <dsp:sp modelId="{7907402A-4455-4901-BD2F-F544378B6C2E}">
      <dsp:nvSpPr>
        <dsp:cNvPr id="0" name=""/>
        <dsp:cNvSpPr/>
      </dsp:nvSpPr>
      <dsp:spPr>
        <a:xfrm>
          <a:off x="427976" y="1098844"/>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622300">
            <a:lnSpc>
              <a:spcPct val="90000"/>
            </a:lnSpc>
            <a:spcBef>
              <a:spcPct val="0"/>
            </a:spcBef>
            <a:spcAft>
              <a:spcPct val="35000"/>
            </a:spcAft>
          </a:pPr>
          <a:r>
            <a:rPr lang="en-US" sz="1400" kern="1200" dirty="0"/>
            <a:t>Solution Approach</a:t>
          </a:r>
        </a:p>
      </dsp:txBody>
      <dsp:txXfrm>
        <a:off x="439504" y="1110372"/>
        <a:ext cx="5968612" cy="213104"/>
      </dsp:txXfrm>
    </dsp:sp>
    <dsp:sp modelId="{4CA70BB3-3038-404D-81BD-AFD678D6B96B}">
      <dsp:nvSpPr>
        <dsp:cNvPr id="0" name=""/>
        <dsp:cNvSpPr/>
      </dsp:nvSpPr>
      <dsp:spPr>
        <a:xfrm>
          <a:off x="0" y="2537404"/>
          <a:ext cx="8559527" cy="693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314" tIns="166624" rIns="66431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err="1"/>
            <a:t>Upto</a:t>
          </a:r>
          <a:r>
            <a:rPr lang="en-US" sz="1400" kern="1200" dirty="0"/>
            <a:t> 25% higher energy production from the same infrastructure, reducing per unit cost of energy</a:t>
          </a:r>
        </a:p>
        <a:p>
          <a:pPr marL="114300" lvl="1" indent="-114300" algn="l" defTabSz="622300">
            <a:lnSpc>
              <a:spcPct val="90000"/>
            </a:lnSpc>
            <a:spcBef>
              <a:spcPct val="0"/>
            </a:spcBef>
            <a:spcAft>
              <a:spcPct val="15000"/>
            </a:spcAft>
            <a:buChar char="••"/>
          </a:pPr>
          <a:r>
            <a:rPr lang="en-US" sz="1400" kern="1200" dirty="0"/>
            <a:t>Early indication of Energy Production for efficiency in Energy Trading &amp; Storage</a:t>
          </a:r>
        </a:p>
      </dsp:txBody>
      <dsp:txXfrm>
        <a:off x="0" y="2537404"/>
        <a:ext cx="8559527" cy="693000"/>
      </dsp:txXfrm>
    </dsp:sp>
    <dsp:sp modelId="{08B195DD-52E7-474F-8F00-E74AB9B79BE3}">
      <dsp:nvSpPr>
        <dsp:cNvPr id="0" name=""/>
        <dsp:cNvSpPr/>
      </dsp:nvSpPr>
      <dsp:spPr>
        <a:xfrm>
          <a:off x="427976" y="2419324"/>
          <a:ext cx="5991668"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71" tIns="0" rIns="226471" bIns="0" numCol="1" spcCol="1270" anchor="ctr" anchorCtr="0">
          <a:noAutofit/>
        </a:bodyPr>
        <a:lstStyle/>
        <a:p>
          <a:pPr lvl="0" algn="l" defTabSz="622300">
            <a:lnSpc>
              <a:spcPct val="90000"/>
            </a:lnSpc>
            <a:spcBef>
              <a:spcPct val="0"/>
            </a:spcBef>
            <a:spcAft>
              <a:spcPct val="35000"/>
            </a:spcAft>
          </a:pPr>
          <a:r>
            <a:rPr lang="en-US" sz="1400" kern="1200" dirty="0"/>
            <a:t>Solution Benefits</a:t>
          </a:r>
        </a:p>
      </dsp:txBody>
      <dsp:txXfrm>
        <a:off x="439504" y="2430852"/>
        <a:ext cx="5968612"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107F47-C2C0-4BCB-9AD3-AE04CE4CAA2F}" type="datetimeFigureOut">
              <a:rPr lang="en-US" smtClean="0"/>
              <a:t>9/5/2020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35028E-47DD-4B58-8D43-F65505D0BCB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7687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6ED3F8-F0F5-0740-80BB-A0AC688E8499}" type="slidenum">
              <a:rPr lang="en-US" smtClean="0"/>
              <a:pPr/>
              <a:t>25</a:t>
            </a:fld>
            <a:endParaRPr lang="en-US" dirty="0"/>
          </a:p>
        </p:txBody>
      </p:sp>
    </p:spTree>
    <p:extLst>
      <p:ext uri="{BB962C8B-B14F-4D97-AF65-F5344CB8AC3E}">
        <p14:creationId xmlns:p14="http://schemas.microsoft.com/office/powerpoint/2010/main" val="2971221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Traffic Management – e.g. CMU V2V traffic management system</a:t>
            </a:r>
          </a:p>
          <a:p>
            <a:r>
              <a:rPr lang="en-US" dirty="0"/>
              <a:t>Logistics – Delivery Route</a:t>
            </a:r>
          </a:p>
        </p:txBody>
      </p:sp>
      <p:sp>
        <p:nvSpPr>
          <p:cNvPr id="4" name="Slide Number Placeholder 3"/>
          <p:cNvSpPr>
            <a:spLocks noGrp="1"/>
          </p:cNvSpPr>
          <p:nvPr>
            <p:ph type="sldNum" sz="quarter" idx="10"/>
          </p:nvPr>
        </p:nvSpPr>
        <p:spPr/>
        <p:txBody>
          <a:bodyPr/>
          <a:lstStyle/>
          <a:p>
            <a:fld id="{D36ED3F8-F0F5-0740-80BB-A0AC688E8499}" type="slidenum">
              <a:rPr lang="en-US" smtClean="0"/>
              <a:pPr/>
              <a:t>15</a:t>
            </a:fld>
            <a:endParaRPr lang="en-US" dirty="0"/>
          </a:p>
        </p:txBody>
      </p:sp>
    </p:spTree>
    <p:extLst>
      <p:ext uri="{BB962C8B-B14F-4D97-AF65-F5344CB8AC3E}">
        <p14:creationId xmlns:p14="http://schemas.microsoft.com/office/powerpoint/2010/main" val="582693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5554"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BentonSans"/>
              <a:cs typeface="BentonSans"/>
              <a:sym typeface="BentonSans"/>
            </a:endParaRPr>
          </a:p>
        </p:txBody>
      </p:sp>
      <p:sp>
        <p:nvSpPr>
          <p:cNvPr id="4" name="Slide Number Placeholder 3"/>
          <p:cNvSpPr>
            <a:spLocks noGrp="1"/>
          </p:cNvSpPr>
          <p:nvPr>
            <p:ph type="sldNum" sz="quarter" idx="10"/>
          </p:nvPr>
        </p:nvSpPr>
        <p:spPr/>
        <p:txBody>
          <a:bodyPr/>
          <a:lstStyle/>
          <a:p>
            <a:fld id="{D36ED3F8-F0F5-0740-80BB-A0AC688E8499}" type="slidenum">
              <a:rPr lang="en-US" smtClean="0"/>
              <a:pPr/>
              <a:t>16</a:t>
            </a:fld>
            <a:endParaRPr lang="en-US" dirty="0"/>
          </a:p>
        </p:txBody>
      </p:sp>
    </p:spTree>
    <p:extLst>
      <p:ext uri="{BB962C8B-B14F-4D97-AF65-F5344CB8AC3E}">
        <p14:creationId xmlns:p14="http://schemas.microsoft.com/office/powerpoint/2010/main" val="2966867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Text Analysis</a:t>
            </a:r>
          </a:p>
        </p:txBody>
      </p:sp>
      <p:sp>
        <p:nvSpPr>
          <p:cNvPr id="4" name="Slide Number Placeholder 3"/>
          <p:cNvSpPr>
            <a:spLocks noGrp="1"/>
          </p:cNvSpPr>
          <p:nvPr>
            <p:ph type="sldNum" sz="quarter" idx="10"/>
          </p:nvPr>
        </p:nvSpPr>
        <p:spPr/>
        <p:txBody>
          <a:bodyPr/>
          <a:lstStyle/>
          <a:p>
            <a:fld id="{D36ED3F8-F0F5-0740-80BB-A0AC688E8499}" type="slidenum">
              <a:rPr lang="en-US" smtClean="0"/>
              <a:pPr/>
              <a:t>17</a:t>
            </a:fld>
            <a:endParaRPr lang="en-US" dirty="0"/>
          </a:p>
        </p:txBody>
      </p:sp>
    </p:spTree>
    <p:extLst>
      <p:ext uri="{BB962C8B-B14F-4D97-AF65-F5344CB8AC3E}">
        <p14:creationId xmlns:p14="http://schemas.microsoft.com/office/powerpoint/2010/main" val="244715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Epidemic Early Warning System and </a:t>
            </a:r>
            <a:r>
              <a:rPr lang="en-US"/>
              <a:t>ICU monitoring</a:t>
            </a:r>
          </a:p>
        </p:txBody>
      </p:sp>
      <p:sp>
        <p:nvSpPr>
          <p:cNvPr id="4" name="Slide Number Placeholder 3"/>
          <p:cNvSpPr>
            <a:spLocks noGrp="1"/>
          </p:cNvSpPr>
          <p:nvPr>
            <p:ph type="sldNum" sz="quarter" idx="10"/>
          </p:nvPr>
        </p:nvSpPr>
        <p:spPr/>
        <p:txBody>
          <a:bodyPr/>
          <a:lstStyle/>
          <a:p>
            <a:fld id="{D36ED3F8-F0F5-0740-80BB-A0AC688E8499}" type="slidenum">
              <a:rPr lang="en-US" smtClean="0"/>
              <a:pPr/>
              <a:t>19</a:t>
            </a:fld>
            <a:endParaRPr lang="en-US" dirty="0"/>
          </a:p>
        </p:txBody>
      </p:sp>
    </p:spTree>
    <p:extLst>
      <p:ext uri="{BB962C8B-B14F-4D97-AF65-F5344CB8AC3E}">
        <p14:creationId xmlns:p14="http://schemas.microsoft.com/office/powerpoint/2010/main" val="30287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6ED3F8-F0F5-0740-80BB-A0AC688E8499}" type="slidenum">
              <a:rPr lang="en-US" smtClean="0"/>
              <a:pPr/>
              <a:t>20</a:t>
            </a:fld>
            <a:endParaRPr lang="en-US" dirty="0"/>
          </a:p>
        </p:txBody>
      </p:sp>
    </p:spTree>
    <p:extLst>
      <p:ext uri="{BB962C8B-B14F-4D97-AF65-F5344CB8AC3E}">
        <p14:creationId xmlns:p14="http://schemas.microsoft.com/office/powerpoint/2010/main" val="2238930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6ED3F8-F0F5-0740-80BB-A0AC688E8499}" type="slidenum">
              <a:rPr lang="en-US" smtClean="0"/>
              <a:pPr/>
              <a:t>21</a:t>
            </a:fld>
            <a:endParaRPr lang="en-US" dirty="0"/>
          </a:p>
        </p:txBody>
      </p:sp>
    </p:spTree>
    <p:extLst>
      <p:ext uri="{BB962C8B-B14F-4D97-AF65-F5344CB8AC3E}">
        <p14:creationId xmlns:p14="http://schemas.microsoft.com/office/powerpoint/2010/main" val="308906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6ED3F8-F0F5-0740-80BB-A0AC688E8499}" type="slidenum">
              <a:rPr lang="en-US" smtClean="0"/>
              <a:pPr/>
              <a:t>22</a:t>
            </a:fld>
            <a:endParaRPr lang="en-US" dirty="0"/>
          </a:p>
        </p:txBody>
      </p:sp>
    </p:spTree>
    <p:extLst>
      <p:ext uri="{BB962C8B-B14F-4D97-AF65-F5344CB8AC3E}">
        <p14:creationId xmlns:p14="http://schemas.microsoft.com/office/powerpoint/2010/main" val="4097347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use cases include Fraud Detection and Prevention</a:t>
            </a:r>
          </a:p>
        </p:txBody>
      </p:sp>
      <p:sp>
        <p:nvSpPr>
          <p:cNvPr id="4" name="Slide Number Placeholder 3"/>
          <p:cNvSpPr>
            <a:spLocks noGrp="1"/>
          </p:cNvSpPr>
          <p:nvPr>
            <p:ph type="sldNum" sz="quarter" idx="10"/>
          </p:nvPr>
        </p:nvSpPr>
        <p:spPr/>
        <p:txBody>
          <a:bodyPr/>
          <a:lstStyle/>
          <a:p>
            <a:fld id="{D36ED3F8-F0F5-0740-80BB-A0AC688E8499}" type="slidenum">
              <a:rPr lang="en-US" smtClean="0"/>
              <a:pPr/>
              <a:t>24</a:t>
            </a:fld>
            <a:endParaRPr lang="en-US" dirty="0"/>
          </a:p>
        </p:txBody>
      </p:sp>
    </p:spTree>
    <p:extLst>
      <p:ext uri="{BB962C8B-B14F-4D97-AF65-F5344CB8AC3E}">
        <p14:creationId xmlns:p14="http://schemas.microsoft.com/office/powerpoint/2010/main" val="202072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endParaRPr kumimoji="0" lang="en-GB" sz="2400" u="none" strike="noStrike" kern="1200" cap="none" spc="0" normalizeH="0" noProof="0" dirty="0" smtClean="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Deemed</a:t>
            </a:r>
            <a:r>
              <a:rPr lang="en-US" sz="1100" baseline="0" dirty="0" smtClean="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ricent Leadership Team">
    <p:spTree>
      <p:nvGrpSpPr>
        <p:cNvPr id="1" name=""/>
        <p:cNvGrpSpPr/>
        <p:nvPr/>
      </p:nvGrpSpPr>
      <p:grpSpPr>
        <a:xfrm>
          <a:off x="0" y="0"/>
          <a:ext cx="0" cy="0"/>
          <a:chOff x="0" y="0"/>
          <a:chExt cx="0" cy="0"/>
        </a:xfrm>
      </p:grpSpPr>
      <p:sp>
        <p:nvSpPr>
          <p:cNvPr id="6" name="TextBox 5"/>
          <p:cNvSpPr txBox="1"/>
          <p:nvPr userDrawn="1"/>
        </p:nvSpPr>
        <p:spPr>
          <a:xfrm>
            <a:off x="8580398" y="6585831"/>
            <a:ext cx="563604" cy="211596"/>
          </a:xfrm>
          <a:prstGeom prst="rect">
            <a:avLst/>
          </a:prstGeom>
          <a:ln>
            <a:noFill/>
          </a:ln>
        </p:spPr>
        <p:txBody>
          <a:bodyPr wrap="square" rtlCol="0" anchor="ctr">
            <a:spAutoFit/>
          </a:bodyPr>
          <a:lstStyle/>
          <a:p>
            <a:pPr marL="0" indent="0" algn="ctr"/>
            <a:fld id="{9C0653CD-709A-4C23-AF85-C211F9C3D3CB}" type="slidenum">
              <a:rPr lang="nl-NL" sz="775" smtClean="0">
                <a:solidFill>
                  <a:schemeClr val="tx1"/>
                </a:solidFill>
                <a:latin typeface="+mj-lt"/>
                <a:ea typeface="BentonSans"/>
                <a:cs typeface="BentonSans"/>
                <a:sym typeface="BentonSans"/>
              </a:rPr>
              <a:pPr marL="0" indent="0" algn="ctr"/>
              <a:t>‹#›</a:t>
            </a:fld>
            <a:endParaRPr lang="en-GB" sz="775" dirty="0">
              <a:solidFill>
                <a:schemeClr val="tx1"/>
              </a:solidFill>
              <a:latin typeface="+mj-lt"/>
              <a:ea typeface="BentonSans"/>
              <a:cs typeface="BentonSans"/>
              <a:sym typeface="BentonSans"/>
            </a:endParaRPr>
          </a:p>
        </p:txBody>
      </p:sp>
      <p:sp>
        <p:nvSpPr>
          <p:cNvPr id="45" name="Text Placeholder 10"/>
          <p:cNvSpPr>
            <a:spLocks noGrp="1"/>
          </p:cNvSpPr>
          <p:nvPr>
            <p:ph type="body" sz="quarter" idx="25" hasCustomPrompt="1"/>
          </p:nvPr>
        </p:nvSpPr>
        <p:spPr>
          <a:xfrm>
            <a:off x="309669" y="645147"/>
            <a:ext cx="7176120" cy="545609"/>
          </a:xfrm>
          <a:prstGeom prst="rect">
            <a:avLst/>
          </a:prstGeom>
        </p:spPr>
        <p:txBody>
          <a:bodyPr lIns="91111" tIns="45555" rIns="91111" bIns="45555"/>
          <a:lstStyle>
            <a:lvl1pPr marL="0" indent="0">
              <a:buNone/>
              <a:defRPr sz="2115" b="0" baseline="0">
                <a:latin typeface="+mj-lt"/>
              </a:defRPr>
            </a:lvl1pPr>
            <a:lvl2pPr>
              <a:defRPr sz="2115"/>
            </a:lvl2pPr>
            <a:lvl3pPr>
              <a:defRPr sz="2115"/>
            </a:lvl3pPr>
            <a:lvl4pPr>
              <a:defRPr sz="2115"/>
            </a:lvl4pPr>
            <a:lvl5pPr>
              <a:defRPr sz="2115"/>
            </a:lvl5pPr>
          </a:lstStyle>
          <a:p>
            <a:pPr lvl="0"/>
            <a:r>
              <a:rPr lang="nl-NL" dirty="0" err="1"/>
              <a:t>Aricent</a:t>
            </a:r>
            <a:r>
              <a:rPr lang="nl-NL" dirty="0"/>
              <a:t> </a:t>
            </a:r>
            <a:r>
              <a:rPr lang="nl-NL" dirty="0" err="1"/>
              <a:t>Leadership</a:t>
            </a:r>
            <a:r>
              <a:rPr lang="nl-NL" dirty="0"/>
              <a:t> Team</a:t>
            </a:r>
            <a:endParaRPr lang="en-GB" dirty="0"/>
          </a:p>
        </p:txBody>
      </p:sp>
    </p:spTree>
    <p:extLst>
      <p:ext uri="{BB962C8B-B14F-4D97-AF65-F5344CB8AC3E}">
        <p14:creationId xmlns:p14="http://schemas.microsoft.com/office/powerpoint/2010/main" val="4178614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p>
            <a:fld id="{24DC790F-7421-49B5-A335-8A15BB65C9AD}" type="datetime1">
              <a:rPr lang="en-US" smtClean="0"/>
              <a:t>9/5/2020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767427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p>
            <a:fld id="{5D1E2D5E-AC7B-4B37-9246-DABB8770DABE}" type="datetime1">
              <a:rPr lang="en-US" smtClean="0"/>
              <a:t>9/5/2020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p>
            <a:fld id="{29C7079E-14CB-49E3-8BA8-C540CEA3A588}" type="slidenum">
              <a:rPr lang="en-US" smtClean="0"/>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269046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p>
            <a:fld id="{2E7CC8AB-DA3C-4CB0-8904-60D39B1950B9}" type="datetime1">
              <a:rPr lang="en-US" smtClean="0"/>
              <a:t>9/5/2020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98919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p>
            <a:fld id="{6D3843B5-5FC3-457A-8B78-AA42173FD6A0}" type="datetime1">
              <a:rPr lang="en-US" smtClean="0"/>
              <a:t>9/5/2020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469607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p>
            <a:fld id="{2D19A4DA-62CB-43A4-9353-73E74A75742A}" type="datetime1">
              <a:rPr lang="en-US" smtClean="0"/>
              <a:t>9/5/2020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335259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p>
            <a:fld id="{FE2A3B25-CB58-45A2-92CE-132D94BDC731}" type="datetime1">
              <a:rPr lang="en-US" smtClean="0"/>
              <a:t>9/5/2020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85630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p>
            <a:fld id="{EAE2A60D-A378-4388-8F7C-2CE3DBDA5931}" type="datetime1">
              <a:rPr lang="en-US" smtClean="0"/>
              <a:t>9/5/2020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879584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p>
            <a:fld id="{24C364BE-BBB4-4250-A714-DA52E34663AC}" type="datetime1">
              <a:rPr lang="en-US" smtClean="0"/>
              <a:t>9/5/2020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133621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p>
            <a:fld id="{B07ECB27-79A4-4C4B-A5AA-09D7B8C301AE}" type="datetime1">
              <a:rPr lang="en-US" smtClean="0"/>
              <a:t>9/5/2020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7711628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p>
            <a:fld id="{0620B13D-7C50-4893-9B96-D671BAC7961C}" type="datetime1">
              <a:rPr lang="en-US" smtClean="0"/>
              <a:t>9/5/2020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855455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p>
            <a:fld id="{FCBAAED9-73BB-43FB-BE57-5F116564B6DB}" type="datetime1">
              <a:rPr lang="en-US" smtClean="0"/>
              <a:t>9/5/2020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02655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lvl1pPr marL="0" indent="0">
              <a:buNone/>
              <a:defRPr sz="794" b="1" cap="all" baseline="0">
                <a:solidFill>
                  <a:srgbClr val="EB8024"/>
                </a:solidFill>
                <a:latin typeface="+mj-lt"/>
                <a:cs typeface="BentonSans Book"/>
              </a:defRPr>
            </a:lvl1pPr>
          </a:lstStyle>
          <a:p>
            <a:pPr lvl="0"/>
            <a:r>
              <a:rPr lang="en-US" dirty="0"/>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lvl1pPr marL="0" indent="0">
              <a:buNone/>
              <a:defRPr sz="1588" baseline="0">
                <a:latin typeface="+mj-lt"/>
              </a:defRPr>
            </a:lvl1pPr>
            <a:lvl2pPr>
              <a:defRPr sz="1588"/>
            </a:lvl2pPr>
            <a:lvl3pPr>
              <a:defRPr sz="1588"/>
            </a:lvl3pPr>
            <a:lvl4pPr>
              <a:defRPr sz="1588"/>
            </a:lvl4pPr>
            <a:lvl5pPr>
              <a:defRPr sz="1588"/>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dirty="0">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lvl1pPr marL="151198" indent="-151198">
              <a:buClr>
                <a:srgbClr val="EB8024"/>
              </a:buClr>
              <a:buFont typeface="Arial"/>
              <a:buChar char="•"/>
              <a:defRPr sz="899">
                <a:latin typeface="Georgia"/>
                <a:cs typeface="Georgia"/>
              </a:defRPr>
            </a:lvl1pPr>
            <a:lvl2pPr marL="494080" indent="-151198">
              <a:buClr>
                <a:srgbClr val="EB8024"/>
              </a:buClr>
              <a:buFont typeface="Arial"/>
              <a:buChar char="•"/>
              <a:defRPr sz="899">
                <a:latin typeface="Georgia"/>
                <a:cs typeface="Georgia"/>
              </a:defRPr>
            </a:lvl2pPr>
            <a:lvl3pPr marL="836963" indent="-151198">
              <a:buClr>
                <a:srgbClr val="EB8024"/>
              </a:buClr>
              <a:buFont typeface="Arial"/>
              <a:buChar char="•"/>
              <a:defRPr sz="899">
                <a:latin typeface="Georgia"/>
                <a:cs typeface="Georgia"/>
              </a:defRPr>
            </a:lvl3pPr>
            <a:lvl4pPr marL="1179845" indent="-151198">
              <a:buClr>
                <a:srgbClr val="EB8024"/>
              </a:buClr>
              <a:buFont typeface="Arial"/>
              <a:buChar char="•"/>
              <a:defRPr sz="899">
                <a:latin typeface="Georgia"/>
                <a:cs typeface="Georgia"/>
              </a:defRPr>
            </a:lvl4pPr>
            <a:lvl5pPr marL="1522728" indent="-151198">
              <a:buClr>
                <a:srgbClr val="EB8024"/>
              </a:buClr>
              <a:buFont typeface="Arial"/>
              <a:buChar char="•"/>
              <a:defRPr sz="899">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p>
            <a:pPr lvl="0">
              <a:defRPr sz="2400">
                <a:solidFill>
                  <a:srgbClr val="F2AC00"/>
                </a:solidFill>
              </a:defRPr>
            </a:pPr>
            <a:endParaRPr sz="1270" dirty="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dirty="0"/>
          </a:p>
        </p:txBody>
      </p:sp>
    </p:spTree>
    <p:extLst>
      <p:ext uri="{BB962C8B-B14F-4D97-AF65-F5344CB8AC3E}">
        <p14:creationId xmlns:p14="http://schemas.microsoft.com/office/powerpoint/2010/main" val="2128320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E6B7A1-1A60-4CB5-83B3-0CE236199703}" type="datetimeFigureOut">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E6B7A1-1A60-4CB5-83B3-0CE236199703}" type="datetimeFigureOut">
              <a:rPr lang="en-US" smtClean="0"/>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E6B7A1-1A60-4CB5-83B3-0CE236199703}" type="datetimeFigureOut">
              <a:rPr lang="en-US" smtClean="0"/>
              <a:t>9/5/2020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E6B7A1-1A60-4CB5-83B3-0CE236199703}" type="datetimeFigureOut">
              <a:rPr lang="en-US" smtClean="0"/>
              <a:t>9/5/2020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6B7A1-1A60-4CB5-83B3-0CE236199703}" type="datetimeFigureOut">
              <a:rPr lang="en-US" smtClean="0"/>
              <a:t>9/5/2020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6B7A1-1A60-4CB5-83B3-0CE236199703}" type="datetimeFigureOut">
              <a:rPr lang="en-US" smtClean="0"/>
              <a:t>9/5/2020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6DAAC-8ABD-4CAE-AF6B-733F259BCA5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4"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2156B-E58D-4B8D-8888-B311B490C688}" type="datetime1">
              <a:rPr lang="en-US" smtClean="0"/>
              <a:t>9/5/2020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C7079E-14CB-49E3-8BA8-C540CEA3A588}" type="slidenum">
              <a:rPr lang="en-US" smtClean="0"/>
              <a:t>‹#›</a:t>
            </a:fld>
            <a:endParaRPr lang="en-US"/>
          </a:p>
        </p:txBody>
      </p:sp>
    </p:spTree>
    <p:extLst>
      <p:ext uri="{BB962C8B-B14F-4D97-AF65-F5344CB8AC3E}">
        <p14:creationId xmlns:p14="http://schemas.microsoft.com/office/powerpoint/2010/main" val="20007993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3.emf"/><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6.png"/><Relationship Id="rId4" Type="http://schemas.openxmlformats.org/officeDocument/2006/relationships/diagramLayout" Target="../diagrams/layout8.xml"/><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11.xml"/><Relationship Id="rId7" Type="http://schemas.openxmlformats.org/officeDocument/2006/relationships/image" Target="../media/image30.png"/><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10" Type="http://schemas.openxmlformats.org/officeDocument/2006/relationships/image" Target="../media/image33.png"/><Relationship Id="rId4" Type="http://schemas.openxmlformats.org/officeDocument/2006/relationships/diagramQuickStyle" Target="../diagrams/quickStyle11.xml"/><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35.emf"/></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38.png"/><Relationship Id="rId4" Type="http://schemas.openxmlformats.org/officeDocument/2006/relationships/diagramLayout" Target="../diagrams/layout13.xml"/><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hyperlink" Target="https://analyticstraining.com/analytics-terminology/" TargetMode="External"/><Relationship Id="rId2" Type="http://schemas.openxmlformats.org/officeDocument/2006/relationships/hyperlink" Target="https://marketing.adobe.com/resources/help/en_US/reference/glossary.html" TargetMode="External"/><Relationship Id="rId1" Type="http://schemas.openxmlformats.org/officeDocument/2006/relationships/slideLayout" Target="../slideLayouts/slideLayout12.xml"/><Relationship Id="rId4" Type="http://schemas.openxmlformats.org/officeDocument/2006/relationships/hyperlink" Target="https://blog.hubspot.com/marketing/hubspot-google-analytics-glossar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28.sv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b="1" dirty="0"/>
              <a:t>Data Analytics </a:t>
            </a:r>
            <a:endParaRPr lang="en-US" dirty="0"/>
          </a:p>
        </p:txBody>
      </p:sp>
      <p:sp>
        <p:nvSpPr>
          <p:cNvPr id="7" name="Subtitle 6"/>
          <p:cNvSpPr>
            <a:spLocks noGrp="1"/>
          </p:cNvSpPr>
          <p:nvPr>
            <p:ph type="subTitle" idx="1"/>
          </p:nvPr>
        </p:nvSpPr>
        <p:spPr/>
        <p:txBody>
          <a:bodyPr/>
          <a:lstStyle/>
          <a:p>
            <a:r>
              <a:rPr lang="en-US" dirty="0" smtClean="0"/>
              <a:t>Lecture – 2 </a:t>
            </a:r>
          </a:p>
          <a:p>
            <a:r>
              <a:rPr lang="en-US" dirty="0" smtClean="0"/>
              <a:t>Sumita Narang</a:t>
            </a:r>
            <a:endParaRPr lang="en-US" dirty="0"/>
          </a:p>
        </p:txBody>
      </p:sp>
    </p:spTree>
    <p:extLst>
      <p:ext uri="{BB962C8B-B14F-4D97-AF65-F5344CB8AC3E}">
        <p14:creationId xmlns:p14="http://schemas.microsoft.com/office/powerpoint/2010/main" val="19703349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Types of Data Analytics</a:t>
            </a:r>
            <a:endParaRPr lang="en-US" dirty="0"/>
          </a:p>
        </p:txBody>
      </p:sp>
      <p:pic>
        <p:nvPicPr>
          <p:cNvPr id="2050" name="Picture 2" descr="4 types of data analytic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8153400" cy="4796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3749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86944334"/>
              </p:ext>
            </p:extLst>
          </p:nvPr>
        </p:nvGraphicFramePr>
        <p:xfrm>
          <a:off x="152400" y="1493838"/>
          <a:ext cx="8839200"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p:txBody>
          <a:bodyPr/>
          <a:lstStyle/>
          <a:p>
            <a:r>
              <a:rPr lang="en-US" dirty="0"/>
              <a:t>Types of Data </a:t>
            </a:r>
            <a:r>
              <a:rPr lang="en-US" dirty="0" smtClean="0"/>
              <a:t>Analytics</a:t>
            </a:r>
            <a:endParaRPr lang="en-US" dirty="0"/>
          </a:p>
        </p:txBody>
      </p:sp>
    </p:spTree>
    <p:extLst>
      <p:ext uri="{BB962C8B-B14F-4D97-AF65-F5344CB8AC3E}">
        <p14:creationId xmlns:p14="http://schemas.microsoft.com/office/powerpoint/2010/main" val="497234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457200" indent="-457200">
              <a:buAutoNum type="arabicPeriod"/>
            </a:pPr>
            <a:r>
              <a:rPr lang="en-US" dirty="0" smtClean="0"/>
              <a:t>Telecom company finding current trend of MLP customers</a:t>
            </a:r>
          </a:p>
          <a:p>
            <a:pPr marL="457200" indent="-457200">
              <a:buAutoNum type="arabicPeriod"/>
            </a:pPr>
            <a:r>
              <a:rPr lang="en-US" dirty="0" smtClean="0"/>
              <a:t>Telecom company finding number of site visits for tickets</a:t>
            </a:r>
          </a:p>
          <a:p>
            <a:pPr marL="457200" indent="-457200">
              <a:buAutoNum type="arabicPeriod"/>
            </a:pPr>
            <a:r>
              <a:rPr lang="en-US" dirty="0"/>
              <a:t>H</a:t>
            </a:r>
            <a:r>
              <a:rPr lang="en-US" dirty="0" smtClean="0"/>
              <a:t>ealthcare </a:t>
            </a:r>
            <a:r>
              <a:rPr lang="en-US" dirty="0"/>
              <a:t>provider </a:t>
            </a:r>
            <a:r>
              <a:rPr lang="en-US" dirty="0" smtClean="0"/>
              <a:t>learns </a:t>
            </a:r>
            <a:r>
              <a:rPr lang="en-US" dirty="0"/>
              <a:t>how many patients were hospitalized last </a:t>
            </a:r>
            <a:r>
              <a:rPr lang="en-US" dirty="0" smtClean="0"/>
              <a:t>month</a:t>
            </a:r>
          </a:p>
          <a:p>
            <a:pPr marL="457200" indent="-457200">
              <a:buAutoNum type="arabicPeriod"/>
            </a:pPr>
            <a:r>
              <a:rPr lang="en-US" dirty="0" smtClean="0"/>
              <a:t>Retailer </a:t>
            </a:r>
            <a:r>
              <a:rPr lang="en-US" dirty="0"/>
              <a:t>– the average weekly sales </a:t>
            </a:r>
            <a:r>
              <a:rPr lang="en-US" dirty="0" smtClean="0"/>
              <a:t>volume</a:t>
            </a:r>
            <a:endParaRPr lang="en-US" dirty="0"/>
          </a:p>
          <a:p>
            <a:pPr marL="457200" indent="-457200">
              <a:buAutoNum type="arabicPeriod"/>
            </a:pPr>
            <a:r>
              <a:rPr lang="en-US" dirty="0" smtClean="0"/>
              <a:t>Manufacturer </a:t>
            </a:r>
            <a:r>
              <a:rPr lang="en-US" dirty="0"/>
              <a:t>– a rate of the products returned for a </a:t>
            </a:r>
            <a:r>
              <a:rPr lang="en-US" dirty="0" smtClean="0"/>
              <a:t>past </a:t>
            </a:r>
            <a:r>
              <a:rPr lang="en-US" dirty="0"/>
              <a:t>month, etc</a:t>
            </a:r>
            <a:r>
              <a:rPr lang="en-US" dirty="0" smtClean="0"/>
              <a:t>.</a:t>
            </a:r>
          </a:p>
          <a:p>
            <a:pPr marL="457200" indent="-457200">
              <a:buAutoNum type="arabicPeriod"/>
            </a:pPr>
            <a:r>
              <a:rPr lang="en-US" dirty="0" smtClean="0"/>
              <a:t>A placement agency – number of candidates being placed to top companies, candidates actually joining, candidates who accept but do not join etc.</a:t>
            </a:r>
          </a:p>
          <a:p>
            <a:pPr marL="457200" indent="-457200">
              <a:buAutoNum type="arabicPeriod"/>
            </a:pPr>
            <a:r>
              <a:rPr lang="en-US" dirty="0" smtClean="0"/>
              <a:t>Consultancy firm – Doing salary analysis of different work streams, stages, industries</a:t>
            </a:r>
            <a:endParaRPr lang="en-US" dirty="0"/>
          </a:p>
        </p:txBody>
      </p:sp>
      <p:sp>
        <p:nvSpPr>
          <p:cNvPr id="3" name="Content Placeholder 2"/>
          <p:cNvSpPr>
            <a:spLocks noGrp="1"/>
          </p:cNvSpPr>
          <p:nvPr>
            <p:ph sz="quarter" idx="10"/>
          </p:nvPr>
        </p:nvSpPr>
        <p:spPr/>
        <p:txBody>
          <a:bodyPr/>
          <a:lstStyle/>
          <a:p>
            <a:r>
              <a:rPr lang="en-US" dirty="0" smtClean="0"/>
              <a:t>Applications – Descriptive Analytics </a:t>
            </a:r>
            <a:endParaRPr lang="en-US" dirty="0"/>
          </a:p>
        </p:txBody>
      </p:sp>
    </p:spTree>
    <p:extLst>
      <p:ext uri="{BB962C8B-B14F-4D97-AF65-F5344CB8AC3E}">
        <p14:creationId xmlns:p14="http://schemas.microsoft.com/office/powerpoint/2010/main" val="1874605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smtClean="0"/>
              <a:t>FSO analytics example –</a:t>
            </a:r>
          </a:p>
          <a:p>
            <a:r>
              <a:rPr lang="en-US" sz="1800" dirty="0"/>
              <a:t>Business Objective fro FSO Department: Target for 5 top clients in India, Europe, South Africa and Costa Rica Markets</a:t>
            </a:r>
          </a:p>
          <a:p>
            <a:pPr>
              <a:buFont typeface="Arial" panose="020B0604020202020204" pitchFamily="34" charset="0"/>
              <a:buChar char="•"/>
            </a:pPr>
            <a:r>
              <a:rPr lang="en-US" sz="1800" dirty="0"/>
              <a:t>FTR (Frist Time Right) Improvement by 2%</a:t>
            </a:r>
          </a:p>
          <a:p>
            <a:pPr>
              <a:buFont typeface="Arial" panose="020B0604020202020204" pitchFamily="34" charset="0"/>
              <a:buChar char="•"/>
            </a:pPr>
            <a:r>
              <a:rPr lang="en-US" sz="1800" dirty="0"/>
              <a:t>Improve incoming WO Quality by 5%</a:t>
            </a:r>
          </a:p>
          <a:p>
            <a:endParaRPr lang="en-US" sz="1800" dirty="0"/>
          </a:p>
        </p:txBody>
      </p:sp>
      <p:sp>
        <p:nvSpPr>
          <p:cNvPr id="3" name="Content Placeholder 2"/>
          <p:cNvSpPr>
            <a:spLocks noGrp="1"/>
          </p:cNvSpPr>
          <p:nvPr>
            <p:ph sz="quarter" idx="10"/>
          </p:nvPr>
        </p:nvSpPr>
        <p:spPr/>
        <p:txBody>
          <a:bodyPr/>
          <a:lstStyle/>
          <a:p>
            <a:r>
              <a:rPr lang="en-US" dirty="0" smtClean="0"/>
              <a:t>Application - Diagnostic Analytics</a:t>
            </a:r>
            <a:endParaRPr lang="en-US" dirty="0"/>
          </a:p>
        </p:txBody>
      </p:sp>
      <p:grpSp>
        <p:nvGrpSpPr>
          <p:cNvPr id="5" name="Group 4"/>
          <p:cNvGrpSpPr/>
          <p:nvPr/>
        </p:nvGrpSpPr>
        <p:grpSpPr>
          <a:xfrm>
            <a:off x="172746" y="3156743"/>
            <a:ext cx="4441041" cy="3513581"/>
            <a:chOff x="251500" y="1206330"/>
            <a:chExt cx="4293204" cy="5629888"/>
          </a:xfrm>
        </p:grpSpPr>
        <p:pic>
          <p:nvPicPr>
            <p:cNvPr id="6" name="Picture 2" descr="C:\Users\ENARSUM\Pictur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00" y="1282105"/>
              <a:ext cx="4033897" cy="555411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e 6"/>
            <p:cNvSpPr/>
            <p:nvPr/>
          </p:nvSpPr>
          <p:spPr bwMode="auto">
            <a:xfrm>
              <a:off x="4285397" y="1206330"/>
              <a:ext cx="259307" cy="5453777"/>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7520"/>
          <a:stretch/>
        </p:blipFill>
        <p:spPr bwMode="auto">
          <a:xfrm>
            <a:off x="4648200" y="3171491"/>
            <a:ext cx="3679041" cy="3327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2691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38532E-7810-4A3B-A1EC-F9DF49DC4571}"/>
              </a:ext>
            </a:extLst>
          </p:cNvPr>
          <p:cNvSpPr>
            <a:spLocks noGrp="1"/>
          </p:cNvSpPr>
          <p:nvPr>
            <p:ph type="body" sz="quarter" idx="25"/>
          </p:nvPr>
        </p:nvSpPr>
        <p:spPr>
          <a:xfrm>
            <a:off x="381214" y="457200"/>
            <a:ext cx="7848386" cy="545609"/>
          </a:xfrm>
        </p:spPr>
        <p:txBody>
          <a:bodyPr>
            <a:noAutofit/>
          </a:bodyPr>
          <a:lstStyle/>
          <a:p>
            <a:r>
              <a:rPr lang="en-US" sz="3200" dirty="0"/>
              <a:t>Industry Use Cases for </a:t>
            </a:r>
            <a:r>
              <a:rPr lang="en-US" sz="3200" dirty="0" smtClean="0"/>
              <a:t>Predictive/Prescriptive Analytics: </a:t>
            </a:r>
            <a:r>
              <a:rPr lang="en-US" sz="3200" dirty="0"/>
              <a:t>Summary View</a:t>
            </a:r>
          </a:p>
        </p:txBody>
      </p:sp>
      <p:graphicFrame>
        <p:nvGraphicFramePr>
          <p:cNvPr id="3" name="Table 2">
            <a:extLst>
              <a:ext uri="{FF2B5EF4-FFF2-40B4-BE49-F238E27FC236}">
                <a16:creationId xmlns:a16="http://schemas.microsoft.com/office/drawing/2014/main" id="{AA159012-5820-4208-92E2-60B93D911890}"/>
              </a:ext>
            </a:extLst>
          </p:cNvPr>
          <p:cNvGraphicFramePr>
            <a:graphicFrameLocks noGrp="1"/>
          </p:cNvGraphicFramePr>
          <p:nvPr>
            <p:extLst>
              <p:ext uri="{D42A27DB-BD31-4B8C-83A1-F6EECF244321}">
                <p14:modId xmlns:p14="http://schemas.microsoft.com/office/powerpoint/2010/main" val="2704099343"/>
              </p:ext>
            </p:extLst>
          </p:nvPr>
        </p:nvGraphicFramePr>
        <p:xfrm>
          <a:off x="381214" y="1992359"/>
          <a:ext cx="8610386" cy="3951240"/>
        </p:xfrm>
        <a:graphic>
          <a:graphicData uri="http://schemas.openxmlformats.org/drawingml/2006/table">
            <a:tbl>
              <a:tblPr/>
              <a:tblGrid>
                <a:gridCol w="367463">
                  <a:extLst>
                    <a:ext uri="{9D8B030D-6E8A-4147-A177-3AD203B41FA5}">
                      <a16:colId xmlns:a16="http://schemas.microsoft.com/office/drawing/2014/main" val="416909665"/>
                    </a:ext>
                  </a:extLst>
                </a:gridCol>
                <a:gridCol w="1183855">
                  <a:extLst>
                    <a:ext uri="{9D8B030D-6E8A-4147-A177-3AD203B41FA5}">
                      <a16:colId xmlns:a16="http://schemas.microsoft.com/office/drawing/2014/main" val="3607297474"/>
                    </a:ext>
                  </a:extLst>
                </a:gridCol>
                <a:gridCol w="1131169">
                  <a:extLst>
                    <a:ext uri="{9D8B030D-6E8A-4147-A177-3AD203B41FA5}">
                      <a16:colId xmlns:a16="http://schemas.microsoft.com/office/drawing/2014/main" val="994166912"/>
                    </a:ext>
                  </a:extLst>
                </a:gridCol>
                <a:gridCol w="1281992">
                  <a:extLst>
                    <a:ext uri="{9D8B030D-6E8A-4147-A177-3AD203B41FA5}">
                      <a16:colId xmlns:a16="http://schemas.microsoft.com/office/drawing/2014/main" val="1011451779"/>
                    </a:ext>
                  </a:extLst>
                </a:gridCol>
                <a:gridCol w="1217354">
                  <a:extLst>
                    <a:ext uri="{9D8B030D-6E8A-4147-A177-3AD203B41FA5}">
                      <a16:colId xmlns:a16="http://schemas.microsoft.com/office/drawing/2014/main" val="424118234"/>
                    </a:ext>
                  </a:extLst>
                </a:gridCol>
                <a:gridCol w="995401">
                  <a:extLst>
                    <a:ext uri="{9D8B030D-6E8A-4147-A177-3AD203B41FA5}">
                      <a16:colId xmlns:a16="http://schemas.microsoft.com/office/drawing/2014/main" val="4266153"/>
                    </a:ext>
                  </a:extLst>
                </a:gridCol>
                <a:gridCol w="1374667">
                  <a:extLst>
                    <a:ext uri="{9D8B030D-6E8A-4147-A177-3AD203B41FA5}">
                      <a16:colId xmlns:a16="http://schemas.microsoft.com/office/drawing/2014/main" val="941922722"/>
                    </a:ext>
                  </a:extLst>
                </a:gridCol>
                <a:gridCol w="1058485">
                  <a:extLst>
                    <a:ext uri="{9D8B030D-6E8A-4147-A177-3AD203B41FA5}">
                      <a16:colId xmlns:a16="http://schemas.microsoft.com/office/drawing/2014/main" val="2953123740"/>
                    </a:ext>
                  </a:extLst>
                </a:gridCol>
              </a:tblGrid>
              <a:tr h="372515">
                <a:tc rowSpan="11">
                  <a:txBody>
                    <a:bodyPr/>
                    <a:lstStyle/>
                    <a:p>
                      <a:pPr algn="ctr" fontAlgn="ctr"/>
                      <a:r>
                        <a:rPr lang="en-US" sz="2000" b="1" i="0" u="none" strike="noStrike">
                          <a:solidFill>
                            <a:srgbClr val="FFFFFF"/>
                          </a:solidFill>
                          <a:effectLst/>
                          <a:latin typeface="Calibri" panose="020F0502020204030204" pitchFamily="34" charset="0"/>
                        </a:rPr>
                        <a:t>Domains</a:t>
                      </a:r>
                    </a:p>
                  </a:txBody>
                  <a:tcPr marL="5376" marR="5376" marT="5376" marB="0" vert="vert27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gridSpan="7">
                  <a:txBody>
                    <a:bodyPr/>
                    <a:lstStyle/>
                    <a:p>
                      <a:pPr algn="ctr" fontAlgn="b"/>
                      <a:r>
                        <a:rPr lang="en-US" sz="2000" b="1" i="0" u="none" strike="noStrike">
                          <a:solidFill>
                            <a:srgbClr val="FFFFFF"/>
                          </a:solidFill>
                          <a:effectLst/>
                          <a:latin typeface="Calibri" panose="020F0502020204030204" pitchFamily="34" charset="0"/>
                        </a:rPr>
                        <a:t>Technique/ Approach / Methodology</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7280892"/>
                  </a:ext>
                </a:extLst>
              </a:tr>
              <a:tr h="720271">
                <a:tc vMerge="1">
                  <a:txBody>
                    <a:bodyPr/>
                    <a:lstStyle/>
                    <a:p>
                      <a:endParaRPr lang="en-US"/>
                    </a:p>
                  </a:txBody>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300" b="1" i="0" u="none" strike="noStrike" dirty="0">
                          <a:solidFill>
                            <a:srgbClr val="000000"/>
                          </a:solidFill>
                          <a:effectLst/>
                          <a:latin typeface="Calibri" panose="020F0502020204030204" pitchFamily="34" charset="0"/>
                        </a:rPr>
                        <a:t>Knowledge Graphs</a:t>
                      </a:r>
                    </a:p>
                  </a:txBody>
                  <a:tcPr marL="5376" marR="5376" marT="53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300" b="1" i="0" u="none" strike="noStrike" dirty="0">
                          <a:solidFill>
                            <a:srgbClr val="000000"/>
                          </a:solidFill>
                          <a:effectLst/>
                          <a:latin typeface="Calibri" panose="020F0502020204030204" pitchFamily="34" charset="0"/>
                        </a:rPr>
                        <a:t>Neural Networks/ </a:t>
                      </a:r>
                      <a:br>
                        <a:rPr lang="en-US" sz="1300" b="1" i="0" u="none" strike="noStrike" dirty="0">
                          <a:solidFill>
                            <a:srgbClr val="000000"/>
                          </a:solidFill>
                          <a:effectLst/>
                          <a:latin typeface="Calibri" panose="020F0502020204030204" pitchFamily="34" charset="0"/>
                        </a:rPr>
                      </a:br>
                      <a:r>
                        <a:rPr lang="en-US" sz="1300" b="1" i="0" u="none" strike="noStrike" dirty="0">
                          <a:solidFill>
                            <a:srgbClr val="000000"/>
                          </a:solidFill>
                          <a:effectLst/>
                          <a:latin typeface="Calibri" panose="020F0502020204030204" pitchFamily="34" charset="0"/>
                        </a:rPr>
                        <a:t>Deep Learning</a:t>
                      </a:r>
                    </a:p>
                  </a:txBody>
                  <a:tcPr marL="5376" marR="5376" marT="53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300" b="1" i="0" u="none" strike="noStrike">
                          <a:solidFill>
                            <a:srgbClr val="000000"/>
                          </a:solidFill>
                          <a:effectLst/>
                          <a:latin typeface="Calibri" panose="020F0502020204030204" pitchFamily="34" charset="0"/>
                        </a:rPr>
                        <a:t>Natural Language Processing (NLP)</a:t>
                      </a:r>
                    </a:p>
                  </a:txBody>
                  <a:tcPr marL="5376" marR="5376" marT="53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300" b="1" i="0" u="none" strike="noStrike" dirty="0">
                          <a:solidFill>
                            <a:srgbClr val="000000"/>
                          </a:solidFill>
                          <a:effectLst/>
                          <a:latin typeface="Calibri" panose="020F0502020204030204" pitchFamily="34" charset="0"/>
                        </a:rPr>
                        <a:t>Optimization Algorithms</a:t>
                      </a:r>
                    </a:p>
                  </a:txBody>
                  <a:tcPr marL="5376" marR="5376" marT="53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300" b="1" i="0" u="none" strike="noStrike" dirty="0">
                          <a:solidFill>
                            <a:srgbClr val="000000"/>
                          </a:solidFill>
                          <a:effectLst/>
                          <a:latin typeface="Calibri" panose="020F0502020204030204" pitchFamily="34" charset="0"/>
                        </a:rPr>
                        <a:t>Image Processing / Computer Vision / Object Recognition</a:t>
                      </a:r>
                    </a:p>
                  </a:txBody>
                  <a:tcPr marL="5376" marR="5376" marT="53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300" b="1" i="0" u="none" strike="noStrike" dirty="0">
                          <a:solidFill>
                            <a:srgbClr val="000000"/>
                          </a:solidFill>
                          <a:effectLst/>
                          <a:latin typeface="Calibri" panose="020F0502020204030204" pitchFamily="34" charset="0"/>
                        </a:rPr>
                        <a:t>Social Network Analysis</a:t>
                      </a:r>
                    </a:p>
                  </a:txBody>
                  <a:tcPr marL="5376" marR="5376" marT="537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118411298"/>
                  </a:ext>
                </a:extLst>
              </a:tr>
              <a:tr h="317606">
                <a:tc vMerge="1">
                  <a:txBody>
                    <a:bodyPr/>
                    <a:lstStyle/>
                    <a:p>
                      <a:endParaRPr lang="en-US"/>
                    </a:p>
                  </a:txBody>
                  <a:tcPr/>
                </a:tc>
                <a:tc>
                  <a:txBody>
                    <a:bodyPr/>
                    <a:lstStyle/>
                    <a:p>
                      <a:pPr algn="ctr" fontAlgn="b"/>
                      <a:r>
                        <a:rPr lang="en-US" sz="1300" b="1" i="0" u="none" strike="noStrike">
                          <a:solidFill>
                            <a:srgbClr val="000000"/>
                          </a:solidFill>
                          <a:effectLst/>
                          <a:latin typeface="Calibri" panose="020F0502020204030204" pitchFamily="34" charset="0"/>
                        </a:rPr>
                        <a:t>Transportation</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7456246"/>
                  </a:ext>
                </a:extLst>
              </a:tr>
              <a:tr h="317606">
                <a:tc vMerge="1">
                  <a:txBody>
                    <a:bodyPr/>
                    <a:lstStyle/>
                    <a:p>
                      <a:endParaRPr lang="en-US"/>
                    </a:p>
                  </a:txBody>
                  <a:tcPr/>
                </a:tc>
                <a:tc>
                  <a:txBody>
                    <a:bodyPr/>
                    <a:lstStyle/>
                    <a:p>
                      <a:pPr algn="ctr" fontAlgn="b"/>
                      <a:r>
                        <a:rPr lang="en-US" sz="1300" b="1" i="0" u="none" strike="noStrike">
                          <a:solidFill>
                            <a:srgbClr val="000000"/>
                          </a:solidFill>
                          <a:effectLst/>
                          <a:latin typeface="Calibri" panose="020F0502020204030204" pitchFamily="34" charset="0"/>
                        </a:rPr>
                        <a:t>Legal</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8245201"/>
                  </a:ext>
                </a:extLst>
              </a:tr>
              <a:tr h="317606">
                <a:tc vMerge="1">
                  <a:txBody>
                    <a:bodyPr/>
                    <a:lstStyle/>
                    <a:p>
                      <a:endParaRPr lang="en-US"/>
                    </a:p>
                  </a:txBody>
                  <a:tcPr/>
                </a:tc>
                <a:tc>
                  <a:txBody>
                    <a:bodyPr/>
                    <a:lstStyle/>
                    <a:p>
                      <a:pPr algn="ctr" fontAlgn="b"/>
                      <a:r>
                        <a:rPr lang="en-US" sz="1300" b="1" i="0" u="none" strike="noStrike">
                          <a:solidFill>
                            <a:srgbClr val="000000"/>
                          </a:solidFill>
                          <a:effectLst/>
                          <a:latin typeface="Calibri" panose="020F0502020204030204" pitchFamily="34" charset="0"/>
                        </a:rPr>
                        <a:t>Finance</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044022"/>
                  </a:ext>
                </a:extLst>
              </a:tr>
              <a:tr h="317606">
                <a:tc vMerge="1">
                  <a:txBody>
                    <a:bodyPr/>
                    <a:lstStyle/>
                    <a:p>
                      <a:endParaRPr lang="en-US"/>
                    </a:p>
                  </a:txBody>
                  <a:tcPr/>
                </a:tc>
                <a:tc>
                  <a:txBody>
                    <a:bodyPr/>
                    <a:lstStyle/>
                    <a:p>
                      <a:pPr algn="ctr" fontAlgn="b"/>
                      <a:r>
                        <a:rPr lang="en-US" sz="1300" b="1" i="0" u="none" strike="noStrike">
                          <a:solidFill>
                            <a:srgbClr val="000000"/>
                          </a:solidFill>
                          <a:effectLst/>
                          <a:latin typeface="Calibri" panose="020F0502020204030204" pitchFamily="34" charset="0"/>
                        </a:rPr>
                        <a:t>Energy</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4779622"/>
                  </a:ext>
                </a:extLst>
              </a:tr>
              <a:tr h="317606">
                <a:tc vMerge="1">
                  <a:txBody>
                    <a:bodyPr/>
                    <a:lstStyle/>
                    <a:p>
                      <a:endParaRPr lang="en-US"/>
                    </a:p>
                  </a:txBody>
                  <a:tcPr/>
                </a:tc>
                <a:tc>
                  <a:txBody>
                    <a:bodyPr/>
                    <a:lstStyle/>
                    <a:p>
                      <a:pPr algn="ctr" fontAlgn="b"/>
                      <a:r>
                        <a:rPr lang="en-US" sz="1300" b="1" i="0" u="none" strike="noStrike">
                          <a:solidFill>
                            <a:srgbClr val="000000"/>
                          </a:solidFill>
                          <a:effectLst/>
                          <a:latin typeface="Calibri" panose="020F0502020204030204" pitchFamily="34" charset="0"/>
                        </a:rPr>
                        <a:t>Telecom</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700" b="0" i="0" u="none" strike="noStrike">
                        <a:solidFill>
                          <a:srgbClr val="000000"/>
                        </a:solidFill>
                        <a:effectLst/>
                        <a:latin typeface="Calibri" panose="020F0502020204030204" pitchFamily="34" charset="0"/>
                      </a:endParaRP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3951840825"/>
                  </a:ext>
                </a:extLst>
              </a:tr>
              <a:tr h="317606">
                <a:tc vMerge="1">
                  <a:txBody>
                    <a:bodyPr/>
                    <a:lstStyle/>
                    <a:p>
                      <a:endParaRPr lang="en-US"/>
                    </a:p>
                  </a:txBody>
                  <a:tcPr/>
                </a:tc>
                <a:tc>
                  <a:txBody>
                    <a:bodyPr/>
                    <a:lstStyle/>
                    <a:p>
                      <a:pPr algn="ctr" fontAlgn="b"/>
                      <a:r>
                        <a:rPr lang="en-US" sz="1300" b="1" i="0" u="none" strike="noStrike">
                          <a:solidFill>
                            <a:srgbClr val="000000"/>
                          </a:solidFill>
                          <a:effectLst/>
                          <a:latin typeface="Calibri" panose="020F0502020204030204" pitchFamily="34" charset="0"/>
                        </a:rPr>
                        <a:t>Logistics</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6557454"/>
                  </a:ext>
                </a:extLst>
              </a:tr>
              <a:tr h="317606">
                <a:tc vMerge="1">
                  <a:txBody>
                    <a:bodyPr/>
                    <a:lstStyle/>
                    <a:p>
                      <a:endParaRPr lang="en-US"/>
                    </a:p>
                  </a:txBody>
                  <a:tcPr/>
                </a:tc>
                <a:tc>
                  <a:txBody>
                    <a:bodyPr/>
                    <a:lstStyle/>
                    <a:p>
                      <a:pPr algn="ctr" fontAlgn="b"/>
                      <a:r>
                        <a:rPr lang="en-US" sz="1300" b="1" i="0" u="none" strike="noStrike">
                          <a:solidFill>
                            <a:srgbClr val="000000"/>
                          </a:solidFill>
                          <a:effectLst/>
                          <a:latin typeface="Calibri" panose="020F0502020204030204" pitchFamily="34" charset="0"/>
                        </a:rPr>
                        <a:t>Healthcare</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907603"/>
                  </a:ext>
                </a:extLst>
              </a:tr>
              <a:tr h="317606">
                <a:tc vMerge="1">
                  <a:txBody>
                    <a:bodyPr/>
                    <a:lstStyle/>
                    <a:p>
                      <a:endParaRPr lang="en-US"/>
                    </a:p>
                  </a:txBody>
                  <a:tcPr/>
                </a:tc>
                <a:tc>
                  <a:txBody>
                    <a:bodyPr/>
                    <a:lstStyle/>
                    <a:p>
                      <a:pPr algn="ctr" fontAlgn="b"/>
                      <a:r>
                        <a:rPr lang="en-US" sz="1300" b="1" i="0" u="none" strike="noStrike">
                          <a:solidFill>
                            <a:srgbClr val="000000"/>
                          </a:solidFill>
                          <a:effectLst/>
                          <a:latin typeface="Calibri" panose="020F0502020204030204" pitchFamily="34" charset="0"/>
                        </a:rPr>
                        <a:t>Sales</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5144710"/>
                  </a:ext>
                </a:extLst>
              </a:tr>
              <a:tr h="317606">
                <a:tc vMerge="1">
                  <a:txBody>
                    <a:bodyPr/>
                    <a:lstStyle/>
                    <a:p>
                      <a:endParaRPr lang="en-US"/>
                    </a:p>
                  </a:txBody>
                  <a:tcPr/>
                </a:tc>
                <a:tc>
                  <a:txBody>
                    <a:bodyPr/>
                    <a:lstStyle/>
                    <a:p>
                      <a:pPr algn="ctr" fontAlgn="b"/>
                      <a:r>
                        <a:rPr lang="en-US" sz="1300" b="1" i="0" u="none" strike="noStrike">
                          <a:solidFill>
                            <a:srgbClr val="000000"/>
                          </a:solidFill>
                          <a:effectLst/>
                          <a:latin typeface="Calibri" panose="020F0502020204030204" pitchFamily="34" charset="0"/>
                        </a:rPr>
                        <a:t>Security</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700" b="0" i="0" u="none" strike="noStrike">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l" fontAlgn="b"/>
                      <a:r>
                        <a:rPr lang="en-US" sz="1700" b="0" i="0" u="none" strike="noStrike" dirty="0">
                          <a:solidFill>
                            <a:srgbClr val="000000"/>
                          </a:solidFill>
                          <a:effectLst/>
                          <a:latin typeface="Calibri" panose="020F0502020204030204" pitchFamily="34" charset="0"/>
                        </a:rPr>
                        <a:t> </a:t>
                      </a:r>
                    </a:p>
                  </a:txBody>
                  <a:tcPr marL="5376" marR="5376" marT="53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368882"/>
                  </a:ext>
                </a:extLst>
              </a:tr>
            </a:tbl>
          </a:graphicData>
        </a:graphic>
      </p:graphicFrame>
    </p:spTree>
    <p:extLst>
      <p:ext uri="{BB962C8B-B14F-4D97-AF65-F5344CB8AC3E}">
        <p14:creationId xmlns:p14="http://schemas.microsoft.com/office/powerpoint/2010/main" val="3861520250"/>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253021" y="370754"/>
            <a:ext cx="7399347" cy="545609"/>
          </a:xfrm>
        </p:spPr>
        <p:txBody>
          <a:bodyPr>
            <a:noAutofit/>
          </a:bodyPr>
          <a:lstStyle/>
          <a:p>
            <a:r>
              <a:rPr lang="en-US" sz="2400" dirty="0"/>
              <a:t>&lt;Transportation/ Logistics&gt;&lt;Optimization Algorithms&gt;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4217590157"/>
              </p:ext>
            </p:extLst>
          </p:nvPr>
        </p:nvGraphicFramePr>
        <p:xfrm>
          <a:off x="287434" y="916363"/>
          <a:ext cx="8613315" cy="3288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Table 13">
            <a:extLst>
              <a:ext uri="{FF2B5EF4-FFF2-40B4-BE49-F238E27FC236}">
                <a16:creationId xmlns:a16="http://schemas.microsoft.com/office/drawing/2014/main" id="{44C0022E-6593-4F04-AAEA-16581E28E911}"/>
              </a:ext>
            </a:extLst>
          </p:cNvPr>
          <p:cNvGraphicFramePr>
            <a:graphicFrameLocks noGrp="1"/>
          </p:cNvGraphicFramePr>
          <p:nvPr>
            <p:extLst/>
          </p:nvPr>
        </p:nvGraphicFramePr>
        <p:xfrm>
          <a:off x="386840" y="4204904"/>
          <a:ext cx="8414505" cy="540628"/>
        </p:xfrm>
        <a:graphic>
          <a:graphicData uri="http://schemas.openxmlformats.org/drawingml/2006/table">
            <a:tbl>
              <a:tblPr firstRow="1" firstCol="1" bandRow="1"/>
              <a:tblGrid>
                <a:gridCol w="757777">
                  <a:extLst>
                    <a:ext uri="{9D8B030D-6E8A-4147-A177-3AD203B41FA5}">
                      <a16:colId xmlns:a16="http://schemas.microsoft.com/office/drawing/2014/main" val="390043315"/>
                    </a:ext>
                  </a:extLst>
                </a:gridCol>
                <a:gridCol w="805139">
                  <a:extLst>
                    <a:ext uri="{9D8B030D-6E8A-4147-A177-3AD203B41FA5}">
                      <a16:colId xmlns:a16="http://schemas.microsoft.com/office/drawing/2014/main" val="1004284636"/>
                    </a:ext>
                  </a:extLst>
                </a:gridCol>
                <a:gridCol w="757777">
                  <a:extLst>
                    <a:ext uri="{9D8B030D-6E8A-4147-A177-3AD203B41FA5}">
                      <a16:colId xmlns:a16="http://schemas.microsoft.com/office/drawing/2014/main" val="4150905908"/>
                    </a:ext>
                  </a:extLst>
                </a:gridCol>
                <a:gridCol w="820928">
                  <a:extLst>
                    <a:ext uri="{9D8B030D-6E8A-4147-A177-3AD203B41FA5}">
                      <a16:colId xmlns:a16="http://schemas.microsoft.com/office/drawing/2014/main" val="3952756315"/>
                    </a:ext>
                  </a:extLst>
                </a:gridCol>
                <a:gridCol w="820928">
                  <a:extLst>
                    <a:ext uri="{9D8B030D-6E8A-4147-A177-3AD203B41FA5}">
                      <a16:colId xmlns:a16="http://schemas.microsoft.com/office/drawing/2014/main" val="164676128"/>
                    </a:ext>
                  </a:extLst>
                </a:gridCol>
                <a:gridCol w="767449">
                  <a:extLst>
                    <a:ext uri="{9D8B030D-6E8A-4147-A177-3AD203B41FA5}">
                      <a16:colId xmlns:a16="http://schemas.microsoft.com/office/drawing/2014/main" val="3018972426"/>
                    </a:ext>
                  </a:extLst>
                </a:gridCol>
                <a:gridCol w="1695336">
                  <a:extLst>
                    <a:ext uri="{9D8B030D-6E8A-4147-A177-3AD203B41FA5}">
                      <a16:colId xmlns:a16="http://schemas.microsoft.com/office/drawing/2014/main" val="4134219527"/>
                    </a:ext>
                  </a:extLst>
                </a:gridCol>
                <a:gridCol w="1989171">
                  <a:extLst>
                    <a:ext uri="{9D8B030D-6E8A-4147-A177-3AD203B41FA5}">
                      <a16:colId xmlns:a16="http://schemas.microsoft.com/office/drawing/2014/main" val="538305549"/>
                    </a:ext>
                  </a:extLst>
                </a:gridCol>
              </a:tblGrid>
              <a:tr h="270314">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Time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Date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Savings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Total No.</a:t>
                      </a:r>
                      <a:r>
                        <a:rPr lang="en-US" sz="800" baseline="0" dirty="0">
                          <a:effectLst/>
                        </a:rPr>
                        <a:t> of Customers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No. of Manual routes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No. of proposed routes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Vehicles used in manual routes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Vehicles used in optimized routes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extLst>
                  <a:ext uri="{0D108BD9-81ED-4DB2-BD59-A6C34878D82A}">
                    <a16:rowId xmlns:a16="http://schemas.microsoft.com/office/drawing/2014/main" val="2521716837"/>
                  </a:ext>
                </a:extLst>
              </a:tr>
              <a:tr h="270314">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7:00 PM</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ts val="0"/>
                        </a:spcBef>
                        <a:spcAft>
                          <a:spcPts val="0"/>
                        </a:spcAft>
                      </a:pPr>
                      <a:r>
                        <a:rPr lang="en-US" sz="800" dirty="0">
                          <a:effectLst/>
                        </a:rPr>
                        <a:t>1/19/2018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ts val="0"/>
                        </a:spcBef>
                        <a:spcAft>
                          <a:spcPts val="0"/>
                        </a:spcAft>
                      </a:pPr>
                      <a:r>
                        <a:rPr lang="en-US" sz="800" dirty="0">
                          <a:effectLst/>
                        </a:rPr>
                        <a:t>56%</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ts val="0"/>
                        </a:spcBef>
                        <a:spcAft>
                          <a:spcPts val="0"/>
                        </a:spcAft>
                      </a:pPr>
                      <a:r>
                        <a:rPr lang="en-US" sz="800" dirty="0">
                          <a:effectLst/>
                        </a:rPr>
                        <a:t>28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ts val="0"/>
                        </a:spcBef>
                        <a:spcAft>
                          <a:spcPts val="0"/>
                        </a:spcAft>
                      </a:pPr>
                      <a:r>
                        <a:rPr lang="en-US" sz="800" dirty="0">
                          <a:effectLst/>
                        </a:rPr>
                        <a:t>12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ts val="0"/>
                        </a:spcBef>
                        <a:spcAft>
                          <a:spcPts val="0"/>
                        </a:spcAft>
                      </a:pPr>
                      <a:r>
                        <a:rPr lang="en-US" sz="800" dirty="0">
                          <a:effectLst/>
                        </a:rPr>
                        <a:t>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algn="l" fontAlgn="ctr"/>
                      <a:r>
                        <a:rPr lang="en-US" sz="800" u="none" strike="noStrike">
                          <a:effectLst/>
                        </a:rPr>
                        <a:t>1 Amaze- D, 2 Dzire D, 3 Etios D,1  Indica D,1  Innova D, 4 Tempo Traveller</a:t>
                      </a:r>
                      <a:endParaRPr lang="en-US" sz="800" b="0" i="0" u="none" strike="noStrike">
                        <a:solidFill>
                          <a:srgbClr val="000000"/>
                        </a:solidFill>
                        <a:effectLst/>
                        <a:latin typeface="Calibri" panose="020F0502020204030204" pitchFamily="34" charset="0"/>
                      </a:endParaRPr>
                    </a:p>
                  </a:txBody>
                  <a:tcPr marL="6720" marR="6720" marT="672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algn="l" fontAlgn="ctr"/>
                      <a:r>
                        <a:rPr lang="en-US" sz="800" u="none" strike="noStrike" dirty="0">
                          <a:effectLst/>
                        </a:rPr>
                        <a:t>6 Amaze D 4 seater, 1 </a:t>
                      </a:r>
                      <a:r>
                        <a:rPr lang="en-US" sz="800" u="none" strike="noStrike" dirty="0" err="1">
                          <a:effectLst/>
                        </a:rPr>
                        <a:t>Tavera</a:t>
                      </a:r>
                      <a:r>
                        <a:rPr lang="en-US" sz="800" u="none" strike="noStrike" dirty="0">
                          <a:effectLst/>
                        </a:rPr>
                        <a:t> D 9 Seater</a:t>
                      </a:r>
                      <a:endParaRPr lang="en-US" sz="800" b="0" i="0" u="none" strike="noStrike" dirty="0">
                        <a:solidFill>
                          <a:srgbClr val="000000"/>
                        </a:solidFill>
                        <a:effectLst/>
                        <a:latin typeface="Calibri" panose="020F0502020204030204" pitchFamily="34" charset="0"/>
                      </a:endParaRPr>
                    </a:p>
                  </a:txBody>
                  <a:tcPr marL="6720" marR="6720" marT="672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extLst>
                  <a:ext uri="{0D108BD9-81ED-4DB2-BD59-A6C34878D82A}">
                    <a16:rowId xmlns:a16="http://schemas.microsoft.com/office/drawing/2014/main" val="3026143351"/>
                  </a:ext>
                </a:extLst>
              </a:tr>
            </a:tbl>
          </a:graphicData>
        </a:graphic>
      </p:graphicFrame>
      <p:pic>
        <p:nvPicPr>
          <p:cNvPr id="15" name="Picture 14">
            <a:extLst>
              <a:ext uri="{FF2B5EF4-FFF2-40B4-BE49-F238E27FC236}">
                <a16:creationId xmlns:a16="http://schemas.microsoft.com/office/drawing/2014/main" id="{4E04DFD0-DBCD-4D4B-A0DE-E1BED3CC0F8D}"/>
              </a:ext>
            </a:extLst>
          </p:cNvPr>
          <p:cNvPicPr>
            <a:picLocks noChangeAspect="1"/>
          </p:cNvPicPr>
          <p:nvPr/>
        </p:nvPicPr>
        <p:blipFill>
          <a:blip r:embed="rId8"/>
          <a:stretch>
            <a:fillRect/>
          </a:stretch>
        </p:blipFill>
        <p:spPr>
          <a:xfrm>
            <a:off x="1600200" y="4745530"/>
            <a:ext cx="6324600" cy="2090745"/>
          </a:xfrm>
          <a:prstGeom prst="rect">
            <a:avLst/>
          </a:prstGeom>
        </p:spPr>
      </p:pic>
    </p:spTree>
    <p:extLst>
      <p:ext uri="{BB962C8B-B14F-4D97-AF65-F5344CB8AC3E}">
        <p14:creationId xmlns:p14="http://schemas.microsoft.com/office/powerpoint/2010/main" val="39027999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557" y="479954"/>
            <a:ext cx="7399347" cy="545609"/>
          </a:xfrm>
        </p:spPr>
        <p:txBody>
          <a:bodyPr>
            <a:normAutofit/>
          </a:bodyPr>
          <a:lstStyle/>
          <a:p>
            <a:r>
              <a:rPr lang="en-US" sz="2400" dirty="0"/>
              <a:t>&lt;</a:t>
            </a:r>
            <a:r>
              <a:rPr lang="en-US" sz="2400" dirty="0" smtClean="0"/>
              <a:t>Transportation&gt;&lt;</a:t>
            </a:r>
            <a:r>
              <a:rPr lang="en-US" sz="2400" dirty="0"/>
              <a:t>Computer Vision/ Object Recognition&gt;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3182069595"/>
              </p:ext>
            </p:extLst>
          </p:nvPr>
        </p:nvGraphicFramePr>
        <p:xfrm>
          <a:off x="287434" y="1154755"/>
          <a:ext cx="8613315" cy="3013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655A5BFA-F49C-4642-9B34-1AC1E35A031D}"/>
              </a:ext>
            </a:extLst>
          </p:cNvPr>
          <p:cNvPicPr>
            <a:picLocks noChangeAspect="1"/>
          </p:cNvPicPr>
          <p:nvPr/>
        </p:nvPicPr>
        <p:blipFill rotWithShape="1">
          <a:blip r:embed="rId8"/>
          <a:srcRect t="10601" b="23997"/>
          <a:stretch/>
        </p:blipFill>
        <p:spPr>
          <a:xfrm>
            <a:off x="287434" y="4167826"/>
            <a:ext cx="8572501" cy="2396789"/>
          </a:xfrm>
          <a:prstGeom prst="rect">
            <a:avLst/>
          </a:prstGeom>
        </p:spPr>
      </p:pic>
      <p:sp>
        <p:nvSpPr>
          <p:cNvPr id="6" name="TextBox 5">
            <a:extLst>
              <a:ext uri="{FF2B5EF4-FFF2-40B4-BE49-F238E27FC236}">
                <a16:creationId xmlns:a16="http://schemas.microsoft.com/office/drawing/2014/main" id="{387AE7DA-678D-4CEF-8789-95678F045E6B}"/>
              </a:ext>
            </a:extLst>
          </p:cNvPr>
          <p:cNvSpPr txBox="1"/>
          <p:nvPr/>
        </p:nvSpPr>
        <p:spPr>
          <a:xfrm>
            <a:off x="7328276" y="6564615"/>
            <a:ext cx="1348446" cy="244362"/>
          </a:xfrm>
          <a:prstGeom prst="rect">
            <a:avLst/>
          </a:prstGeom>
          <a:ln>
            <a:noFill/>
          </a:ln>
        </p:spPr>
        <p:txBody>
          <a:bodyPr wrap="none" rtlCol="0">
            <a:spAutoFit/>
          </a:bodyPr>
          <a:lstStyle/>
          <a:p>
            <a:r>
              <a:rPr lang="en-US" sz="988" i="1" dirty="0">
                <a:latin typeface="+mj-lt"/>
                <a:ea typeface="BentonSans"/>
                <a:cs typeface="BentonSans"/>
                <a:sym typeface="BentonSans"/>
              </a:rPr>
              <a:t>Image Source: </a:t>
            </a:r>
            <a:r>
              <a:rPr lang="en-US" sz="988" i="1" dirty="0" err="1">
                <a:latin typeface="+mj-lt"/>
                <a:ea typeface="BentonSans"/>
                <a:cs typeface="BentonSans"/>
                <a:sym typeface="BentonSans"/>
              </a:rPr>
              <a:t>Waymo</a:t>
            </a:r>
            <a:endParaRPr lang="en-US" sz="988" i="1" dirty="0">
              <a:latin typeface="+mj-lt"/>
              <a:ea typeface="BentonSans"/>
              <a:cs typeface="BentonSans"/>
              <a:sym typeface="BentonSans"/>
            </a:endParaRPr>
          </a:p>
        </p:txBody>
      </p:sp>
    </p:spTree>
    <p:extLst>
      <p:ext uri="{BB962C8B-B14F-4D97-AF65-F5344CB8AC3E}">
        <p14:creationId xmlns:p14="http://schemas.microsoft.com/office/powerpoint/2010/main" val="16482874"/>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p>
            <a:r>
              <a:rPr lang="en-US" dirty="0"/>
              <a:t>&lt;Sales&gt;&lt;Knowledge Graphs + NLP&gt;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3391497389"/>
              </p:ext>
            </p:extLst>
          </p:nvPr>
        </p:nvGraphicFramePr>
        <p:xfrm>
          <a:off x="309668" y="1386641"/>
          <a:ext cx="8613315" cy="4954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6114444"/>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p>
            <a:r>
              <a:rPr lang="en-US" dirty="0"/>
              <a:t>&lt;Telecom&gt;&lt;Social Network Analysis&gt;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1184214597"/>
              </p:ext>
            </p:extLst>
          </p:nvPr>
        </p:nvGraphicFramePr>
        <p:xfrm>
          <a:off x="287435" y="1154755"/>
          <a:ext cx="8399365" cy="3419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87AE7DA-678D-4CEF-8789-95678F045E6B}"/>
              </a:ext>
            </a:extLst>
          </p:cNvPr>
          <p:cNvSpPr txBox="1"/>
          <p:nvPr/>
        </p:nvSpPr>
        <p:spPr>
          <a:xfrm>
            <a:off x="7188314" y="6359263"/>
            <a:ext cx="1800493" cy="244362"/>
          </a:xfrm>
          <a:prstGeom prst="rect">
            <a:avLst/>
          </a:prstGeom>
          <a:ln>
            <a:noFill/>
          </a:ln>
        </p:spPr>
        <p:txBody>
          <a:bodyPr wrap="none" rtlCol="0">
            <a:spAutoFit/>
          </a:bodyPr>
          <a:lstStyle/>
          <a:p>
            <a:r>
              <a:rPr lang="en-US" sz="988" i="1" dirty="0">
                <a:latin typeface="+mj-lt"/>
                <a:ea typeface="BentonSans"/>
                <a:cs typeface="BentonSans"/>
                <a:sym typeface="BentonSans"/>
              </a:rPr>
              <a:t>Source: IBM India Research Lab</a:t>
            </a:r>
          </a:p>
        </p:txBody>
      </p:sp>
      <p:pic>
        <p:nvPicPr>
          <p:cNvPr id="4" name="Picture 3">
            <a:extLst>
              <a:ext uri="{FF2B5EF4-FFF2-40B4-BE49-F238E27FC236}">
                <a16:creationId xmlns:a16="http://schemas.microsoft.com/office/drawing/2014/main" id="{CE708827-B2C2-4C8E-BF55-4E3F370AD93C}"/>
              </a:ext>
            </a:extLst>
          </p:cNvPr>
          <p:cNvPicPr>
            <a:picLocks noChangeAspect="1"/>
          </p:cNvPicPr>
          <p:nvPr/>
        </p:nvPicPr>
        <p:blipFill>
          <a:blip r:embed="rId7"/>
          <a:stretch>
            <a:fillRect/>
          </a:stretch>
        </p:blipFill>
        <p:spPr>
          <a:xfrm>
            <a:off x="1747808" y="4574401"/>
            <a:ext cx="5438048" cy="2283599"/>
          </a:xfrm>
          <a:prstGeom prst="rect">
            <a:avLst/>
          </a:prstGeom>
        </p:spPr>
      </p:pic>
    </p:spTree>
    <p:extLst>
      <p:ext uri="{BB962C8B-B14F-4D97-AF65-F5344CB8AC3E}">
        <p14:creationId xmlns:p14="http://schemas.microsoft.com/office/powerpoint/2010/main" val="398579282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p>
            <a:r>
              <a:rPr lang="en-US" dirty="0"/>
              <a:t>&lt;Healthcare&gt;&lt;Deep Learning&gt;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3319622760"/>
              </p:ext>
            </p:extLst>
          </p:nvPr>
        </p:nvGraphicFramePr>
        <p:xfrm>
          <a:off x="198773" y="1295400"/>
          <a:ext cx="8695687" cy="5152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59409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6200" y="1493837"/>
            <a:ext cx="5334000" cy="14779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Content Placeholder 1"/>
          <p:cNvSpPr>
            <a:spLocks noGrp="1"/>
          </p:cNvSpPr>
          <p:nvPr>
            <p:ph idx="1"/>
          </p:nvPr>
        </p:nvSpPr>
        <p:spPr/>
        <p:txBody>
          <a:bodyPr>
            <a:normAutofit/>
          </a:bodyPr>
          <a:lstStyle/>
          <a:p>
            <a:pPr lvl="0">
              <a:buFont typeface="Arial" panose="020B0604020202020204" pitchFamily="34" charset="0"/>
              <a:buChar char="•"/>
            </a:pPr>
            <a:r>
              <a:rPr lang="en-IN" dirty="0">
                <a:solidFill>
                  <a:srgbClr val="0070C0"/>
                </a:solidFill>
              </a:rPr>
              <a:t>Defining Analytics</a:t>
            </a:r>
            <a:endParaRPr lang="en-US" dirty="0">
              <a:solidFill>
                <a:srgbClr val="0070C0"/>
              </a:solidFill>
            </a:endParaRPr>
          </a:p>
          <a:p>
            <a:pPr lvl="0">
              <a:buFont typeface="Arial" panose="020B0604020202020204" pitchFamily="34" charset="0"/>
              <a:buChar char="•"/>
            </a:pPr>
            <a:r>
              <a:rPr lang="en-IN" dirty="0">
                <a:solidFill>
                  <a:srgbClr val="0070C0"/>
                </a:solidFill>
              </a:rPr>
              <a:t>Types of data analytics</a:t>
            </a:r>
            <a:endParaRPr lang="en-US" dirty="0">
              <a:solidFill>
                <a:srgbClr val="0070C0"/>
              </a:solidFill>
            </a:endParaRPr>
          </a:p>
          <a:p>
            <a:pPr lvl="1"/>
            <a:r>
              <a:rPr lang="en-IN" dirty="0">
                <a:solidFill>
                  <a:srgbClr val="0070C0"/>
                </a:solidFill>
              </a:rPr>
              <a:t>Descriptive, Diagnostic </a:t>
            </a:r>
            <a:endParaRPr lang="en-US" dirty="0">
              <a:solidFill>
                <a:srgbClr val="0070C0"/>
              </a:solidFill>
            </a:endParaRPr>
          </a:p>
          <a:p>
            <a:pPr lvl="1"/>
            <a:r>
              <a:rPr lang="en-IN" dirty="0">
                <a:solidFill>
                  <a:srgbClr val="0070C0"/>
                </a:solidFill>
              </a:rPr>
              <a:t>Predictive, Prescriptive</a:t>
            </a:r>
            <a:endParaRPr lang="en-US" dirty="0">
              <a:solidFill>
                <a:srgbClr val="0070C0"/>
              </a:solidFill>
            </a:endParaRPr>
          </a:p>
          <a:p>
            <a:pPr lvl="0">
              <a:buFont typeface="Arial" panose="020B0604020202020204" pitchFamily="34" charset="0"/>
              <a:buChar char="•"/>
            </a:pPr>
            <a:r>
              <a:rPr lang="en-IN" dirty="0"/>
              <a:t>Data Analytics – methodologies</a:t>
            </a:r>
            <a:endParaRPr lang="en-US" dirty="0"/>
          </a:p>
          <a:p>
            <a:pPr lvl="1"/>
            <a:r>
              <a:rPr lang="en-IN" dirty="0"/>
              <a:t>CRISP-DM Methodology</a:t>
            </a:r>
            <a:endParaRPr lang="en-US" dirty="0"/>
          </a:p>
          <a:p>
            <a:pPr lvl="1"/>
            <a:r>
              <a:rPr lang="en-IN" dirty="0"/>
              <a:t>SEMMA</a:t>
            </a:r>
            <a:endParaRPr lang="en-US" dirty="0"/>
          </a:p>
          <a:p>
            <a:pPr lvl="1"/>
            <a:r>
              <a:rPr lang="en-IN" dirty="0"/>
              <a:t>BIG DATA LIFE CYCLE</a:t>
            </a:r>
            <a:endParaRPr lang="en-US" dirty="0"/>
          </a:p>
          <a:p>
            <a:pPr lvl="1"/>
            <a:r>
              <a:rPr lang="en-IN" dirty="0"/>
              <a:t>SMAM</a:t>
            </a:r>
            <a:endParaRPr lang="en-US" dirty="0"/>
          </a:p>
          <a:p>
            <a:pPr lvl="0">
              <a:buFont typeface="Arial" panose="020B0604020202020204" pitchFamily="34" charset="0"/>
              <a:buChar char="•"/>
            </a:pPr>
            <a:r>
              <a:rPr lang="en-IN" dirty="0"/>
              <a:t>Analytics Capacity Building</a:t>
            </a:r>
            <a:endParaRPr lang="en-US" dirty="0"/>
          </a:p>
          <a:p>
            <a:pPr>
              <a:buFont typeface="Arial" panose="020B0604020202020204" pitchFamily="34" charset="0"/>
              <a:buChar char="•"/>
            </a:pPr>
            <a:r>
              <a:rPr lang="en-US" dirty="0"/>
              <a:t>Challenges in Data-driven decision making</a:t>
            </a:r>
            <a:endParaRPr lang="en-US" sz="4800" dirty="0" smtClean="0"/>
          </a:p>
        </p:txBody>
      </p:sp>
      <p:sp>
        <p:nvSpPr>
          <p:cNvPr id="3" name="Content Placeholder 2"/>
          <p:cNvSpPr>
            <a:spLocks noGrp="1"/>
          </p:cNvSpPr>
          <p:nvPr>
            <p:ph sz="quarter" idx="10"/>
          </p:nvPr>
        </p:nvSpPr>
        <p:spPr/>
        <p:txBody>
          <a:bodyPr/>
          <a:lstStyle/>
          <a:p>
            <a:r>
              <a:rPr lang="en-US" dirty="0" smtClean="0"/>
              <a:t>Objectives</a:t>
            </a:r>
            <a:endParaRPr lang="en-US" dirty="0"/>
          </a:p>
        </p:txBody>
      </p:sp>
    </p:spTree>
    <p:extLst>
      <p:ext uri="{BB962C8B-B14F-4D97-AF65-F5344CB8AC3E}">
        <p14:creationId xmlns:p14="http://schemas.microsoft.com/office/powerpoint/2010/main" val="32498356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p>
            <a:r>
              <a:rPr lang="en-US" dirty="0"/>
              <a:t>&lt;Telecom&gt;&lt;SVM + Learning Algorithms&gt;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693550812"/>
              </p:ext>
            </p:extLst>
          </p:nvPr>
        </p:nvGraphicFramePr>
        <p:xfrm>
          <a:off x="198773" y="1477328"/>
          <a:ext cx="5458800" cy="5022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1BD2B829-E4CA-41C0-8407-45DCDC2D8202}"/>
              </a:ext>
            </a:extLst>
          </p:cNvPr>
          <p:cNvGrpSpPr/>
          <p:nvPr/>
        </p:nvGrpSpPr>
        <p:grpSpPr>
          <a:xfrm>
            <a:off x="5867816" y="1349886"/>
            <a:ext cx="3014930" cy="845075"/>
            <a:chOff x="-1070244" y="2650886"/>
            <a:chExt cx="4273245" cy="1197776"/>
          </a:xfrm>
        </p:grpSpPr>
        <p:pic>
          <p:nvPicPr>
            <p:cNvPr id="9" name="Picture 8">
              <a:extLst>
                <a:ext uri="{FF2B5EF4-FFF2-40B4-BE49-F238E27FC236}">
                  <a16:creationId xmlns:a16="http://schemas.microsoft.com/office/drawing/2014/main" id="{B20F6FB5-7316-4ECB-88C7-9F43BCECF2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255" y="2814488"/>
              <a:ext cx="891308" cy="882291"/>
            </a:xfrm>
            <a:prstGeom prst="rect">
              <a:avLst/>
            </a:prstGeom>
          </p:spPr>
        </p:pic>
        <p:sp>
          <p:nvSpPr>
            <p:cNvPr id="10" name="TextBox 9">
              <a:extLst>
                <a:ext uri="{FF2B5EF4-FFF2-40B4-BE49-F238E27FC236}">
                  <a16:creationId xmlns:a16="http://schemas.microsoft.com/office/drawing/2014/main" id="{A24C6FF0-DBE1-4F89-B8B7-8430F6E6541F}"/>
                </a:ext>
              </a:extLst>
            </p:cNvPr>
            <p:cNvSpPr txBox="1"/>
            <p:nvPr/>
          </p:nvSpPr>
          <p:spPr>
            <a:xfrm>
              <a:off x="-1070244" y="3024047"/>
              <a:ext cx="418723" cy="746317"/>
            </a:xfrm>
            <a:prstGeom prst="rect">
              <a:avLst/>
            </a:prstGeom>
            <a:noFill/>
          </p:spPr>
          <p:txBody>
            <a:bodyPr wrap="square" rtlCol="0">
              <a:spAutoFit/>
            </a:bodyPr>
            <a:lstStyle/>
            <a:p>
              <a:pPr defTabSz="645109" fontAlgn="base">
                <a:spcBef>
                  <a:spcPct val="50000"/>
                </a:spcBef>
                <a:spcAft>
                  <a:spcPct val="0"/>
                </a:spcAft>
                <a:defRPr/>
              </a:pPr>
              <a:r>
                <a:rPr lang="en-US" sz="1411" b="1" kern="0" dirty="0">
                  <a:solidFill>
                    <a:srgbClr val="58585A"/>
                  </a:solidFill>
                  <a:latin typeface="Arial" charset="0"/>
                </a:rPr>
                <a:t>1.</a:t>
              </a:r>
            </a:p>
          </p:txBody>
        </p:sp>
        <p:grpSp>
          <p:nvGrpSpPr>
            <p:cNvPr id="11" name="Group 10">
              <a:extLst>
                <a:ext uri="{FF2B5EF4-FFF2-40B4-BE49-F238E27FC236}">
                  <a16:creationId xmlns:a16="http://schemas.microsoft.com/office/drawing/2014/main" id="{6E20DA65-5B7E-4699-91AF-006EE7EC25F2}"/>
                </a:ext>
              </a:extLst>
            </p:cNvPr>
            <p:cNvGrpSpPr/>
            <p:nvPr/>
          </p:nvGrpSpPr>
          <p:grpSpPr>
            <a:xfrm>
              <a:off x="371934" y="2650886"/>
              <a:ext cx="2831067" cy="1197776"/>
              <a:chOff x="504585" y="299965"/>
              <a:chExt cx="2831067" cy="1588836"/>
            </a:xfrm>
          </p:grpSpPr>
          <p:sp>
            <p:nvSpPr>
              <p:cNvPr id="12" name="Rounded Rectangle 36">
                <a:extLst>
                  <a:ext uri="{FF2B5EF4-FFF2-40B4-BE49-F238E27FC236}">
                    <a16:creationId xmlns:a16="http://schemas.microsoft.com/office/drawing/2014/main" id="{80E5A768-49C8-4BB2-88E9-076A81102CB4}"/>
                  </a:ext>
                </a:extLst>
              </p:cNvPr>
              <p:cNvSpPr/>
              <p:nvPr/>
            </p:nvSpPr>
            <p:spPr>
              <a:xfrm>
                <a:off x="504585" y="299965"/>
                <a:ext cx="2831067" cy="1588836"/>
              </a:xfrm>
              <a:prstGeom prst="roundRect">
                <a:avLst>
                  <a:gd name="adj" fmla="val 10000"/>
                </a:avLst>
              </a:prstGeom>
              <a:solidFill>
                <a:srgbClr val="4A4A4C">
                  <a:hueOff val="0"/>
                  <a:satOff val="0"/>
                  <a:lumOff val="0"/>
                  <a:alphaOff val="0"/>
                </a:srgbClr>
              </a:solidFill>
              <a:ln w="25400" cap="flat" cmpd="sng" algn="ctr">
                <a:solidFill>
                  <a:srgbClr val="FFFFFF">
                    <a:hueOff val="0"/>
                    <a:satOff val="0"/>
                    <a:lumOff val="0"/>
                    <a:alphaOff val="0"/>
                  </a:srgbClr>
                </a:solidFill>
                <a:prstDash val="solid"/>
              </a:ln>
              <a:effectLst/>
            </p:spPr>
          </p:sp>
          <p:sp>
            <p:nvSpPr>
              <p:cNvPr id="13" name="Rounded Rectangle 4">
                <a:extLst>
                  <a:ext uri="{FF2B5EF4-FFF2-40B4-BE49-F238E27FC236}">
                    <a16:creationId xmlns:a16="http://schemas.microsoft.com/office/drawing/2014/main" id="{F7C10CD4-6CE0-46F8-9CFA-823462BC2038}"/>
                  </a:ext>
                </a:extLst>
              </p:cNvPr>
              <p:cNvSpPr/>
              <p:nvPr/>
            </p:nvSpPr>
            <p:spPr>
              <a:xfrm>
                <a:off x="551120" y="346500"/>
                <a:ext cx="2737997" cy="1151241"/>
              </a:xfrm>
              <a:prstGeom prst="rect">
                <a:avLst/>
              </a:prstGeom>
              <a:noFill/>
              <a:ln>
                <a:noFill/>
              </a:ln>
              <a:effectLst/>
            </p:spPr>
            <p:txBody>
              <a:bodyPr spcFirstLastPara="0" vert="horz" wrap="square" lIns="48386" tIns="48386" rIns="48386" bIns="48386" numCol="1" spcCol="1270" anchor="t" anchorCtr="0">
                <a:noAutofit/>
              </a:bodyPr>
              <a:lstStyle/>
              <a:p>
                <a:pPr defTabSz="564471" fontAlgn="base">
                  <a:lnSpc>
                    <a:spcPct val="90000"/>
                  </a:lnSpc>
                  <a:spcBef>
                    <a:spcPct val="0"/>
                  </a:spcBef>
                  <a:spcAft>
                    <a:spcPct val="35000"/>
                  </a:spcAft>
                  <a:defRPr/>
                </a:pPr>
                <a:r>
                  <a:rPr lang="en-US" sz="1270" b="1" kern="0" dirty="0">
                    <a:solidFill>
                      <a:srgbClr val="FFFFFF"/>
                    </a:solidFill>
                    <a:latin typeface="Arial"/>
                  </a:rPr>
                  <a:t>Data Sampling</a:t>
                </a:r>
                <a:endParaRPr lang="en-US" sz="988" kern="0" dirty="0">
                  <a:solidFill>
                    <a:srgbClr val="FFFFFF"/>
                  </a:solidFill>
                  <a:latin typeface="Arial"/>
                </a:endParaRPr>
              </a:p>
              <a:p>
                <a:pPr marL="80639" lvl="1" indent="-80639" defTabSz="439033" fontAlgn="base">
                  <a:lnSpc>
                    <a:spcPct val="90000"/>
                  </a:lnSpc>
                  <a:spcBef>
                    <a:spcPct val="0"/>
                  </a:spcBef>
                  <a:spcAft>
                    <a:spcPct val="15000"/>
                  </a:spcAft>
                  <a:buFontTx/>
                  <a:buChar char="••"/>
                  <a:defRPr/>
                </a:pPr>
                <a:r>
                  <a:rPr lang="en-US" sz="988" kern="0" dirty="0">
                    <a:solidFill>
                      <a:srgbClr val="FFFFFF"/>
                    </a:solidFill>
                    <a:latin typeface="Arial"/>
                  </a:rPr>
                  <a:t>Creation of multiple smaller chunks of data-sets</a:t>
                </a:r>
              </a:p>
              <a:p>
                <a:pPr marL="80639" lvl="1" indent="-80639" defTabSz="439033" fontAlgn="base">
                  <a:lnSpc>
                    <a:spcPct val="90000"/>
                  </a:lnSpc>
                  <a:spcBef>
                    <a:spcPct val="0"/>
                  </a:spcBef>
                  <a:spcAft>
                    <a:spcPct val="15000"/>
                  </a:spcAft>
                  <a:buFontTx/>
                  <a:buChar char="••"/>
                  <a:defRPr/>
                </a:pPr>
                <a:r>
                  <a:rPr lang="en-US" sz="988" kern="0" dirty="0">
                    <a:solidFill>
                      <a:srgbClr val="FFFFFF"/>
                    </a:solidFill>
                    <a:latin typeface="Arial"/>
                  </a:rPr>
                  <a:t>Technology Used-SQL</a:t>
                </a:r>
              </a:p>
            </p:txBody>
          </p:sp>
        </p:grpSp>
      </p:grpSp>
      <p:grpSp>
        <p:nvGrpSpPr>
          <p:cNvPr id="14" name="Group 13">
            <a:extLst>
              <a:ext uri="{FF2B5EF4-FFF2-40B4-BE49-F238E27FC236}">
                <a16:creationId xmlns:a16="http://schemas.microsoft.com/office/drawing/2014/main" id="{D5CDD794-E5B1-463E-B6B9-34847D356A1D}"/>
              </a:ext>
            </a:extLst>
          </p:cNvPr>
          <p:cNvGrpSpPr/>
          <p:nvPr/>
        </p:nvGrpSpPr>
        <p:grpSpPr>
          <a:xfrm>
            <a:off x="5784649" y="2446149"/>
            <a:ext cx="3236887" cy="1711277"/>
            <a:chOff x="4471514" y="1696117"/>
            <a:chExt cx="4587838" cy="2425498"/>
          </a:xfrm>
        </p:grpSpPr>
        <p:pic>
          <p:nvPicPr>
            <p:cNvPr id="15" name="Picture 14">
              <a:extLst>
                <a:ext uri="{FF2B5EF4-FFF2-40B4-BE49-F238E27FC236}">
                  <a16:creationId xmlns:a16="http://schemas.microsoft.com/office/drawing/2014/main" id="{A43C1F2B-83E8-48AC-B27A-9E54CBB1105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26513" y="1696117"/>
              <a:ext cx="1209585" cy="694565"/>
            </a:xfrm>
            <a:prstGeom prst="rect">
              <a:avLst/>
            </a:prstGeom>
          </p:spPr>
        </p:pic>
        <p:sp>
          <p:nvSpPr>
            <p:cNvPr id="16" name="TextBox 15">
              <a:extLst>
                <a:ext uri="{FF2B5EF4-FFF2-40B4-BE49-F238E27FC236}">
                  <a16:creationId xmlns:a16="http://schemas.microsoft.com/office/drawing/2014/main" id="{C8405448-4907-4BDB-9F7D-A769EB27796B}"/>
                </a:ext>
              </a:extLst>
            </p:cNvPr>
            <p:cNvSpPr txBox="1"/>
            <p:nvPr/>
          </p:nvSpPr>
          <p:spPr>
            <a:xfrm>
              <a:off x="4815359" y="1814621"/>
              <a:ext cx="418723" cy="746317"/>
            </a:xfrm>
            <a:prstGeom prst="rect">
              <a:avLst/>
            </a:prstGeom>
            <a:noFill/>
          </p:spPr>
          <p:txBody>
            <a:bodyPr wrap="square" rtlCol="0">
              <a:spAutoFit/>
            </a:bodyPr>
            <a:lstStyle/>
            <a:p>
              <a:pPr defTabSz="645109" fontAlgn="base">
                <a:spcBef>
                  <a:spcPct val="50000"/>
                </a:spcBef>
                <a:spcAft>
                  <a:spcPct val="0"/>
                </a:spcAft>
                <a:defRPr/>
              </a:pPr>
              <a:r>
                <a:rPr lang="en-US" sz="1411" b="1" kern="0" dirty="0">
                  <a:solidFill>
                    <a:srgbClr val="58585A"/>
                  </a:solidFill>
                  <a:latin typeface="Arial" charset="0"/>
                </a:rPr>
                <a:t>2.</a:t>
              </a:r>
            </a:p>
          </p:txBody>
        </p:sp>
        <p:grpSp>
          <p:nvGrpSpPr>
            <p:cNvPr id="17" name="Group 16">
              <a:extLst>
                <a:ext uri="{FF2B5EF4-FFF2-40B4-BE49-F238E27FC236}">
                  <a16:creationId xmlns:a16="http://schemas.microsoft.com/office/drawing/2014/main" id="{B0CFCB59-A824-44DE-9027-C2046EEE22C2}"/>
                </a:ext>
              </a:extLst>
            </p:cNvPr>
            <p:cNvGrpSpPr/>
            <p:nvPr/>
          </p:nvGrpSpPr>
          <p:grpSpPr>
            <a:xfrm>
              <a:off x="4471514" y="2470573"/>
              <a:ext cx="4587838" cy="1651042"/>
              <a:chOff x="3641502" y="282454"/>
              <a:chExt cx="2802515" cy="2284649"/>
            </a:xfrm>
          </p:grpSpPr>
          <p:sp>
            <p:nvSpPr>
              <p:cNvPr id="18" name="Rounded Rectangle 42">
                <a:extLst>
                  <a:ext uri="{FF2B5EF4-FFF2-40B4-BE49-F238E27FC236}">
                    <a16:creationId xmlns:a16="http://schemas.microsoft.com/office/drawing/2014/main" id="{CA50A188-7682-4436-AC1F-DC53AE2073C6}"/>
                  </a:ext>
                </a:extLst>
              </p:cNvPr>
              <p:cNvSpPr/>
              <p:nvPr/>
            </p:nvSpPr>
            <p:spPr>
              <a:xfrm>
                <a:off x="3641502" y="282454"/>
                <a:ext cx="2802515" cy="2284649"/>
              </a:xfrm>
              <a:prstGeom prst="roundRect">
                <a:avLst>
                  <a:gd name="adj" fmla="val 10000"/>
                </a:avLst>
              </a:prstGeom>
              <a:solidFill>
                <a:srgbClr val="4A4A4C">
                  <a:hueOff val="-3052172"/>
                  <a:satOff val="12124"/>
                  <a:lumOff val="15555"/>
                  <a:alphaOff val="0"/>
                </a:srgbClr>
              </a:solidFill>
              <a:ln w="25400" cap="flat" cmpd="sng" algn="ctr">
                <a:solidFill>
                  <a:srgbClr val="FFFFFF">
                    <a:hueOff val="0"/>
                    <a:satOff val="0"/>
                    <a:lumOff val="0"/>
                    <a:alphaOff val="0"/>
                  </a:srgbClr>
                </a:solidFill>
                <a:prstDash val="solid"/>
              </a:ln>
              <a:effectLst/>
            </p:spPr>
          </p:sp>
          <p:sp>
            <p:nvSpPr>
              <p:cNvPr id="19" name="Rounded Rectangle 4">
                <a:extLst>
                  <a:ext uri="{FF2B5EF4-FFF2-40B4-BE49-F238E27FC236}">
                    <a16:creationId xmlns:a16="http://schemas.microsoft.com/office/drawing/2014/main" id="{097E1D6E-22C2-418C-8424-E9576F020E89}"/>
                  </a:ext>
                </a:extLst>
              </p:cNvPr>
              <p:cNvSpPr/>
              <p:nvPr/>
            </p:nvSpPr>
            <p:spPr>
              <a:xfrm>
                <a:off x="3708417" y="349369"/>
                <a:ext cx="2668685" cy="2150819"/>
              </a:xfrm>
              <a:prstGeom prst="rect">
                <a:avLst/>
              </a:prstGeom>
              <a:noFill/>
              <a:ln>
                <a:noFill/>
              </a:ln>
              <a:effectLst/>
            </p:spPr>
            <p:txBody>
              <a:bodyPr spcFirstLastPara="0" vert="horz" wrap="square" lIns="48386" tIns="48386" rIns="48386" bIns="48386" numCol="1" spcCol="1270" anchor="t" anchorCtr="0">
                <a:noAutofit/>
              </a:bodyPr>
              <a:lstStyle/>
              <a:p>
                <a:pPr defTabSz="564471" fontAlgn="base">
                  <a:lnSpc>
                    <a:spcPct val="90000"/>
                  </a:lnSpc>
                  <a:spcBef>
                    <a:spcPct val="0"/>
                  </a:spcBef>
                  <a:spcAft>
                    <a:spcPct val="35000"/>
                  </a:spcAft>
                  <a:defRPr/>
                </a:pPr>
                <a:r>
                  <a:rPr lang="en-US" sz="1270" b="1" kern="0" dirty="0">
                    <a:solidFill>
                      <a:srgbClr val="FFFFFF"/>
                    </a:solidFill>
                    <a:latin typeface="Arial"/>
                  </a:rPr>
                  <a:t>Data Churning</a:t>
                </a:r>
              </a:p>
              <a:p>
                <a:pPr marL="80639" lvl="1" indent="-80639" defTabSz="439033" fontAlgn="base">
                  <a:lnSpc>
                    <a:spcPct val="90000"/>
                  </a:lnSpc>
                  <a:spcBef>
                    <a:spcPct val="0"/>
                  </a:spcBef>
                  <a:spcAft>
                    <a:spcPct val="15000"/>
                  </a:spcAft>
                  <a:buFontTx/>
                  <a:buChar char="••"/>
                  <a:defRPr/>
                </a:pPr>
                <a:r>
                  <a:rPr lang="en-US" sz="988" kern="0" dirty="0">
                    <a:solidFill>
                      <a:srgbClr val="FFFFFF"/>
                    </a:solidFill>
                    <a:latin typeface="Arial"/>
                  </a:rPr>
                  <a:t>Identification of dependent and independent variables in data</a:t>
                </a:r>
              </a:p>
              <a:p>
                <a:pPr marL="80639" lvl="1" indent="-80639" defTabSz="439033" fontAlgn="base">
                  <a:lnSpc>
                    <a:spcPct val="90000"/>
                  </a:lnSpc>
                  <a:spcBef>
                    <a:spcPct val="0"/>
                  </a:spcBef>
                  <a:spcAft>
                    <a:spcPct val="15000"/>
                  </a:spcAft>
                  <a:buFontTx/>
                  <a:buChar char="••"/>
                  <a:defRPr/>
                </a:pPr>
                <a:r>
                  <a:rPr lang="en-US" sz="988" kern="0" dirty="0">
                    <a:solidFill>
                      <a:srgbClr val="FFFFFF"/>
                    </a:solidFill>
                    <a:latin typeface="Arial"/>
                  </a:rPr>
                  <a:t>Relevance of data fields &amp; Variation of values</a:t>
                </a:r>
              </a:p>
              <a:p>
                <a:pPr marL="80639" lvl="1" indent="-80639" defTabSz="439033" fontAlgn="base">
                  <a:lnSpc>
                    <a:spcPct val="90000"/>
                  </a:lnSpc>
                  <a:spcBef>
                    <a:spcPct val="0"/>
                  </a:spcBef>
                  <a:spcAft>
                    <a:spcPct val="15000"/>
                  </a:spcAft>
                  <a:buFontTx/>
                  <a:buChar char="••"/>
                  <a:defRPr/>
                </a:pPr>
                <a:r>
                  <a:rPr lang="en-US" sz="988" kern="0" dirty="0">
                    <a:solidFill>
                      <a:srgbClr val="FFFFFF"/>
                    </a:solidFill>
                    <a:latin typeface="Arial"/>
                  </a:rPr>
                  <a:t>Completeness &amp; correctness of values in data fields</a:t>
                </a:r>
              </a:p>
              <a:p>
                <a:pPr marL="80639" lvl="1" indent="-80639" defTabSz="439033" fontAlgn="base">
                  <a:lnSpc>
                    <a:spcPct val="90000"/>
                  </a:lnSpc>
                  <a:spcBef>
                    <a:spcPct val="0"/>
                  </a:spcBef>
                  <a:spcAft>
                    <a:spcPct val="15000"/>
                  </a:spcAft>
                  <a:buFontTx/>
                  <a:buChar char="••"/>
                  <a:defRPr/>
                </a:pPr>
                <a:r>
                  <a:rPr lang="en-US" sz="988" kern="0" dirty="0">
                    <a:solidFill>
                      <a:srgbClr val="FFFFFF"/>
                    </a:solidFill>
                    <a:latin typeface="Arial"/>
                  </a:rPr>
                  <a:t>Technology used – R, SQL, Excel</a:t>
                </a:r>
              </a:p>
            </p:txBody>
          </p:sp>
        </p:grpSp>
      </p:grpSp>
      <p:pic>
        <p:nvPicPr>
          <p:cNvPr id="21" name="Picture 20">
            <a:extLst>
              <a:ext uri="{FF2B5EF4-FFF2-40B4-BE49-F238E27FC236}">
                <a16:creationId xmlns:a16="http://schemas.microsoft.com/office/drawing/2014/main" id="{E0EAA01A-B00E-4F30-A67D-364953EE31B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35432" y="4303639"/>
            <a:ext cx="554639" cy="449947"/>
          </a:xfrm>
          <a:prstGeom prst="rect">
            <a:avLst/>
          </a:prstGeom>
        </p:spPr>
      </p:pic>
      <p:sp>
        <p:nvSpPr>
          <p:cNvPr id="22" name="TextBox 21">
            <a:extLst>
              <a:ext uri="{FF2B5EF4-FFF2-40B4-BE49-F238E27FC236}">
                <a16:creationId xmlns:a16="http://schemas.microsoft.com/office/drawing/2014/main" id="{165FB9AF-42B7-4841-88B8-878BB146587A}"/>
              </a:ext>
            </a:extLst>
          </p:cNvPr>
          <p:cNvSpPr txBox="1"/>
          <p:nvPr/>
        </p:nvSpPr>
        <p:spPr>
          <a:xfrm>
            <a:off x="6057183" y="4360990"/>
            <a:ext cx="295424" cy="526554"/>
          </a:xfrm>
          <a:prstGeom prst="rect">
            <a:avLst/>
          </a:prstGeom>
          <a:noFill/>
        </p:spPr>
        <p:txBody>
          <a:bodyPr wrap="square" rtlCol="0">
            <a:spAutoFit/>
          </a:bodyPr>
          <a:lstStyle/>
          <a:p>
            <a:pPr defTabSz="645109" fontAlgn="base">
              <a:spcBef>
                <a:spcPct val="50000"/>
              </a:spcBef>
              <a:spcAft>
                <a:spcPct val="0"/>
              </a:spcAft>
              <a:defRPr/>
            </a:pPr>
            <a:r>
              <a:rPr lang="en-US" sz="1411" b="1" kern="0" dirty="0">
                <a:solidFill>
                  <a:srgbClr val="58585A"/>
                </a:solidFill>
                <a:latin typeface="Arial" charset="0"/>
              </a:rPr>
              <a:t>3.</a:t>
            </a:r>
          </a:p>
        </p:txBody>
      </p:sp>
      <p:grpSp>
        <p:nvGrpSpPr>
          <p:cNvPr id="23" name="Group 22">
            <a:extLst>
              <a:ext uri="{FF2B5EF4-FFF2-40B4-BE49-F238E27FC236}">
                <a16:creationId xmlns:a16="http://schemas.microsoft.com/office/drawing/2014/main" id="{8C3A98C7-4234-4636-856D-1DCFD68E602E}"/>
              </a:ext>
            </a:extLst>
          </p:cNvPr>
          <p:cNvGrpSpPr/>
          <p:nvPr/>
        </p:nvGrpSpPr>
        <p:grpSpPr>
          <a:xfrm>
            <a:off x="5852697" y="4763066"/>
            <a:ext cx="3091553" cy="1915670"/>
            <a:chOff x="3794170" y="3349830"/>
            <a:chExt cx="2649847" cy="2461455"/>
          </a:xfrm>
        </p:grpSpPr>
        <p:sp>
          <p:nvSpPr>
            <p:cNvPr id="24" name="Rounded Rectangle 48">
              <a:extLst>
                <a:ext uri="{FF2B5EF4-FFF2-40B4-BE49-F238E27FC236}">
                  <a16:creationId xmlns:a16="http://schemas.microsoft.com/office/drawing/2014/main" id="{C4D97AFA-2A8D-4FF2-B7C0-240B3C976643}"/>
                </a:ext>
              </a:extLst>
            </p:cNvPr>
            <p:cNvSpPr/>
            <p:nvPr/>
          </p:nvSpPr>
          <p:spPr>
            <a:xfrm>
              <a:off x="3794170" y="3349830"/>
              <a:ext cx="2649847" cy="2461454"/>
            </a:xfrm>
            <a:prstGeom prst="roundRect">
              <a:avLst>
                <a:gd name="adj" fmla="val 10000"/>
              </a:avLst>
            </a:prstGeom>
            <a:solidFill>
              <a:srgbClr val="4A4A4C">
                <a:hueOff val="-6104344"/>
                <a:satOff val="24249"/>
                <a:lumOff val="31111"/>
                <a:alphaOff val="0"/>
              </a:srgbClr>
            </a:solidFill>
            <a:ln w="25400" cap="flat" cmpd="sng" algn="ctr">
              <a:solidFill>
                <a:srgbClr val="FFFFFF">
                  <a:hueOff val="0"/>
                  <a:satOff val="0"/>
                  <a:lumOff val="0"/>
                  <a:alphaOff val="0"/>
                </a:srgbClr>
              </a:solidFill>
              <a:prstDash val="solid"/>
            </a:ln>
            <a:effectLst/>
          </p:spPr>
        </p:sp>
        <p:sp>
          <p:nvSpPr>
            <p:cNvPr id="25" name="Rounded Rectangle 4">
              <a:extLst>
                <a:ext uri="{FF2B5EF4-FFF2-40B4-BE49-F238E27FC236}">
                  <a16:creationId xmlns:a16="http://schemas.microsoft.com/office/drawing/2014/main" id="{C3FA57B6-9E3A-492E-A0C3-4C2C075D11E4}"/>
                </a:ext>
              </a:extLst>
            </p:cNvPr>
            <p:cNvSpPr/>
            <p:nvPr/>
          </p:nvSpPr>
          <p:spPr>
            <a:xfrm>
              <a:off x="3843472" y="3436255"/>
              <a:ext cx="2551243" cy="2375030"/>
            </a:xfrm>
            <a:prstGeom prst="rect">
              <a:avLst/>
            </a:prstGeom>
            <a:noFill/>
            <a:ln>
              <a:noFill/>
            </a:ln>
            <a:effectLst/>
          </p:spPr>
          <p:txBody>
            <a:bodyPr spcFirstLastPara="0" vert="horz" wrap="square" lIns="48386" tIns="48386" rIns="48386" bIns="48386" numCol="1" spcCol="1270" anchor="t" anchorCtr="0">
              <a:noAutofit/>
            </a:bodyPr>
            <a:lstStyle/>
            <a:p>
              <a:pPr defTabSz="564471" fontAlgn="base">
                <a:lnSpc>
                  <a:spcPct val="90000"/>
                </a:lnSpc>
                <a:spcBef>
                  <a:spcPct val="0"/>
                </a:spcBef>
                <a:spcAft>
                  <a:spcPct val="35000"/>
                </a:spcAft>
                <a:defRPr/>
              </a:pPr>
              <a:r>
                <a:rPr lang="en-US" sz="1270" b="1" kern="0" dirty="0">
                  <a:solidFill>
                    <a:srgbClr val="FFFFFF"/>
                  </a:solidFill>
                  <a:latin typeface="Arial"/>
                </a:rPr>
                <a:t>Build Business Logic</a:t>
              </a:r>
            </a:p>
            <a:p>
              <a:pPr marL="80639" lvl="1" indent="-80639" defTabSz="439033" fontAlgn="base">
                <a:lnSpc>
                  <a:spcPct val="90000"/>
                </a:lnSpc>
                <a:spcBef>
                  <a:spcPct val="0"/>
                </a:spcBef>
                <a:spcAft>
                  <a:spcPct val="15000"/>
                </a:spcAft>
                <a:buFontTx/>
                <a:buChar char="••"/>
                <a:defRPr/>
              </a:pPr>
              <a:r>
                <a:rPr lang="en-US" sz="988" kern="0" dirty="0">
                  <a:solidFill>
                    <a:srgbClr val="FFFFFF"/>
                  </a:solidFill>
                  <a:latin typeface="Arial"/>
                </a:rPr>
                <a:t>Data Modelling using statistical techniques</a:t>
              </a:r>
            </a:p>
            <a:p>
              <a:pPr marL="80639" lvl="1" indent="-80639" defTabSz="439033" fontAlgn="base">
                <a:lnSpc>
                  <a:spcPct val="90000"/>
                </a:lnSpc>
                <a:spcBef>
                  <a:spcPct val="50000"/>
                </a:spcBef>
                <a:spcAft>
                  <a:spcPct val="15000"/>
                </a:spcAft>
                <a:buFontTx/>
                <a:buChar char="••"/>
                <a:defRPr/>
              </a:pPr>
              <a:r>
                <a:rPr lang="en-US" sz="988" kern="0" dirty="0">
                  <a:solidFill>
                    <a:srgbClr val="FFFFFF"/>
                  </a:solidFill>
                  <a:latin typeface="Arial"/>
                </a:rPr>
                <a:t>Identify relationships between variables</a:t>
              </a:r>
            </a:p>
            <a:p>
              <a:pPr marL="80639" lvl="1" indent="-80639" defTabSz="439033" fontAlgn="base">
                <a:lnSpc>
                  <a:spcPct val="90000"/>
                </a:lnSpc>
                <a:spcBef>
                  <a:spcPct val="50000"/>
                </a:spcBef>
                <a:spcAft>
                  <a:spcPct val="15000"/>
                </a:spcAft>
                <a:buFontTx/>
                <a:buChar char="••"/>
                <a:defRPr/>
              </a:pPr>
              <a:r>
                <a:rPr lang="en-US" sz="988" kern="0" dirty="0">
                  <a:solidFill>
                    <a:srgbClr val="FFFFFF"/>
                  </a:solidFill>
                  <a:latin typeface="Arial"/>
                </a:rPr>
                <a:t>Build algorithm with business logic to derive dependent variables in terms of independent variables</a:t>
              </a:r>
            </a:p>
            <a:p>
              <a:pPr marL="80639" lvl="1" indent="-80639" defTabSz="439033" fontAlgn="base">
                <a:lnSpc>
                  <a:spcPct val="90000"/>
                </a:lnSpc>
                <a:spcBef>
                  <a:spcPct val="50000"/>
                </a:spcBef>
                <a:spcAft>
                  <a:spcPct val="15000"/>
                </a:spcAft>
                <a:buFontTx/>
                <a:buChar char="••"/>
              </a:pPr>
              <a:r>
                <a:rPr lang="en-US" sz="988" kern="0" dirty="0">
                  <a:solidFill>
                    <a:srgbClr val="FFFFFF"/>
                  </a:solidFill>
                  <a:latin typeface="Arial"/>
                </a:rPr>
                <a:t>Implement the business logic to run on complete data set</a:t>
              </a:r>
            </a:p>
            <a:p>
              <a:pPr marL="80639" lvl="1" indent="-80639" defTabSz="439033" fontAlgn="base">
                <a:lnSpc>
                  <a:spcPct val="90000"/>
                </a:lnSpc>
                <a:spcBef>
                  <a:spcPct val="50000"/>
                </a:spcBef>
                <a:spcAft>
                  <a:spcPct val="15000"/>
                </a:spcAft>
                <a:buFontTx/>
                <a:buChar char="••"/>
              </a:pPr>
              <a:r>
                <a:rPr lang="en-US" sz="988" kern="0" dirty="0">
                  <a:solidFill>
                    <a:srgbClr val="FFFFFF"/>
                  </a:solidFill>
                  <a:latin typeface="Arial"/>
                </a:rPr>
                <a:t>Technology Used- SQL , C#</a:t>
              </a:r>
            </a:p>
            <a:p>
              <a:pPr marL="80639" lvl="1" indent="-80639" defTabSz="439033" fontAlgn="base">
                <a:lnSpc>
                  <a:spcPct val="90000"/>
                </a:lnSpc>
                <a:spcBef>
                  <a:spcPct val="50000"/>
                </a:spcBef>
                <a:spcAft>
                  <a:spcPct val="15000"/>
                </a:spcAft>
                <a:buFontTx/>
                <a:buChar char="••"/>
                <a:defRPr/>
              </a:pPr>
              <a:r>
                <a:rPr lang="en-US" sz="988" kern="0" dirty="0">
                  <a:solidFill>
                    <a:srgbClr val="FFFFFF"/>
                  </a:solidFill>
                  <a:latin typeface="Arial"/>
                </a:rPr>
                <a:t>Technology used – R, SQL</a:t>
              </a:r>
            </a:p>
          </p:txBody>
        </p:sp>
      </p:grpSp>
      <p:sp>
        <p:nvSpPr>
          <p:cNvPr id="32" name="Right Arrow 56">
            <a:extLst>
              <a:ext uri="{FF2B5EF4-FFF2-40B4-BE49-F238E27FC236}">
                <a16:creationId xmlns:a16="http://schemas.microsoft.com/office/drawing/2014/main" id="{332CE68E-FE84-4121-9AA1-5A32E4389D25}"/>
              </a:ext>
            </a:extLst>
          </p:cNvPr>
          <p:cNvSpPr/>
          <p:nvPr/>
        </p:nvSpPr>
        <p:spPr bwMode="auto">
          <a:xfrm rot="5400000">
            <a:off x="7214426" y="2380811"/>
            <a:ext cx="436752" cy="388995"/>
          </a:xfrm>
          <a:prstGeom prst="rightArrow">
            <a:avLst/>
          </a:prstGeom>
          <a:solidFill>
            <a:srgbClr val="58585A"/>
          </a:solidFill>
          <a:ln w="12700" cap="flat" cmpd="sng" algn="ctr">
            <a:solidFill>
              <a:srgbClr val="58585A"/>
            </a:solidFill>
            <a:prstDash val="solid"/>
            <a:round/>
            <a:headEnd type="none" w="med" len="med"/>
            <a:tailEnd type="none" w="med" len="med"/>
          </a:ln>
          <a:effectLst/>
        </p:spPr>
        <p:txBody>
          <a:bodyPr vert="horz" wrap="none" lIns="50799" tIns="32257" rIns="50799" bIns="32257" numCol="1" rtlCol="0" anchor="t" anchorCtr="0" compatLnSpc="1">
            <a:prstTxWarp prst="textNoShape">
              <a:avLst/>
            </a:prstTxWarp>
          </a:bodyPr>
          <a:lstStyle/>
          <a:p>
            <a:pPr defTabSz="645109" fontAlgn="base">
              <a:spcBef>
                <a:spcPct val="50000"/>
              </a:spcBef>
              <a:spcAft>
                <a:spcPct val="0"/>
              </a:spcAft>
              <a:defRPr/>
            </a:pPr>
            <a:endParaRPr lang="en-US" sz="1411" kern="0">
              <a:solidFill>
                <a:srgbClr val="58585A"/>
              </a:solidFill>
              <a:latin typeface="Arial" charset="0"/>
            </a:endParaRPr>
          </a:p>
        </p:txBody>
      </p:sp>
      <p:sp>
        <p:nvSpPr>
          <p:cNvPr id="33" name="Down Arrow 57">
            <a:extLst>
              <a:ext uri="{FF2B5EF4-FFF2-40B4-BE49-F238E27FC236}">
                <a16:creationId xmlns:a16="http://schemas.microsoft.com/office/drawing/2014/main" id="{7D6561F6-5D37-41D4-A580-FAB483DA332C}"/>
              </a:ext>
            </a:extLst>
          </p:cNvPr>
          <p:cNvSpPr/>
          <p:nvPr/>
        </p:nvSpPr>
        <p:spPr bwMode="auto">
          <a:xfrm>
            <a:off x="7233367" y="4261761"/>
            <a:ext cx="385160" cy="332610"/>
          </a:xfrm>
          <a:prstGeom prst="downArrow">
            <a:avLst/>
          </a:prstGeom>
          <a:solidFill>
            <a:srgbClr val="B1B3B4">
              <a:lumMod val="75000"/>
            </a:srgbClr>
          </a:solidFill>
          <a:ln w="12700" cap="flat" cmpd="sng" algn="ctr">
            <a:solidFill>
              <a:srgbClr val="B1B3B4">
                <a:lumMod val="75000"/>
              </a:srgbClr>
            </a:solidFill>
            <a:prstDash val="solid"/>
            <a:round/>
            <a:headEnd type="none" w="med" len="med"/>
            <a:tailEnd type="none" w="med" len="med"/>
          </a:ln>
          <a:effectLst/>
        </p:spPr>
        <p:txBody>
          <a:bodyPr vert="horz" wrap="none" lIns="50799" tIns="32257" rIns="50799" bIns="32257" numCol="1" rtlCol="0" anchor="t" anchorCtr="0" compatLnSpc="1">
            <a:prstTxWarp prst="textNoShape">
              <a:avLst/>
            </a:prstTxWarp>
          </a:bodyPr>
          <a:lstStyle/>
          <a:p>
            <a:pPr defTabSz="645109" fontAlgn="base">
              <a:spcBef>
                <a:spcPct val="50000"/>
              </a:spcBef>
              <a:spcAft>
                <a:spcPct val="0"/>
              </a:spcAft>
              <a:defRPr/>
            </a:pPr>
            <a:endParaRPr lang="en-US" sz="1411" kern="0">
              <a:solidFill>
                <a:srgbClr val="58585A"/>
              </a:solidFill>
              <a:latin typeface="Arial" charset="0"/>
            </a:endParaRPr>
          </a:p>
        </p:txBody>
      </p:sp>
    </p:spTree>
    <p:extLst>
      <p:ext uri="{BB962C8B-B14F-4D97-AF65-F5344CB8AC3E}">
        <p14:creationId xmlns:p14="http://schemas.microsoft.com/office/powerpoint/2010/main" val="2076621981"/>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198773" y="850420"/>
            <a:ext cx="8380207" cy="545609"/>
          </a:xfrm>
        </p:spPr>
        <p:txBody>
          <a:bodyPr/>
          <a:lstStyle/>
          <a:p>
            <a:r>
              <a:rPr lang="en-US" dirty="0"/>
              <a:t>&lt;Energy&gt;&lt;Computer Vision/ Image Processing/ Object Recognition&gt;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2218324847"/>
              </p:ext>
            </p:extLst>
          </p:nvPr>
        </p:nvGraphicFramePr>
        <p:xfrm>
          <a:off x="198773" y="1477328"/>
          <a:ext cx="8559527" cy="3260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A51F6AA-AE7A-40E9-8E88-7276FE4C4EFE}"/>
              </a:ext>
            </a:extLst>
          </p:cNvPr>
          <p:cNvPicPr>
            <a:picLocks noChangeAspect="1"/>
          </p:cNvPicPr>
          <p:nvPr/>
        </p:nvPicPr>
        <p:blipFill>
          <a:blip r:embed="rId8"/>
          <a:stretch>
            <a:fillRect/>
          </a:stretch>
        </p:blipFill>
        <p:spPr>
          <a:xfrm>
            <a:off x="308927" y="4840546"/>
            <a:ext cx="3415305" cy="1912570"/>
          </a:xfrm>
          <a:prstGeom prst="rect">
            <a:avLst/>
          </a:prstGeom>
        </p:spPr>
      </p:pic>
      <p:pic>
        <p:nvPicPr>
          <p:cNvPr id="5" name="Picture 4">
            <a:extLst>
              <a:ext uri="{FF2B5EF4-FFF2-40B4-BE49-F238E27FC236}">
                <a16:creationId xmlns:a16="http://schemas.microsoft.com/office/drawing/2014/main" id="{4D5FE624-AB0F-4F32-8C14-787C2ABA2532}"/>
              </a:ext>
            </a:extLst>
          </p:cNvPr>
          <p:cNvPicPr>
            <a:picLocks noChangeAspect="1"/>
          </p:cNvPicPr>
          <p:nvPr/>
        </p:nvPicPr>
        <p:blipFill>
          <a:blip r:embed="rId9"/>
          <a:stretch>
            <a:fillRect/>
          </a:stretch>
        </p:blipFill>
        <p:spPr>
          <a:xfrm>
            <a:off x="4779921" y="4834038"/>
            <a:ext cx="3462549" cy="1919078"/>
          </a:xfrm>
          <a:prstGeom prst="rect">
            <a:avLst/>
          </a:prstGeom>
        </p:spPr>
      </p:pic>
    </p:spTree>
    <p:extLst>
      <p:ext uri="{BB962C8B-B14F-4D97-AF65-F5344CB8AC3E}">
        <p14:creationId xmlns:p14="http://schemas.microsoft.com/office/powerpoint/2010/main" val="1305672262"/>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198773" y="850420"/>
            <a:ext cx="8380207" cy="545609"/>
          </a:xfrm>
        </p:spPr>
        <p:txBody>
          <a:bodyPr/>
          <a:lstStyle/>
          <a:p>
            <a:r>
              <a:rPr lang="en-US" dirty="0"/>
              <a:t>&lt;Sales&gt;&lt;NLP+ Knowledge Graphs&gt;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2364387757"/>
              </p:ext>
            </p:extLst>
          </p:nvPr>
        </p:nvGraphicFramePr>
        <p:xfrm>
          <a:off x="198773" y="1477328"/>
          <a:ext cx="5030792" cy="4807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90BD0DB-4E4A-4025-9B58-62927FA94C2A}"/>
              </a:ext>
            </a:extLst>
          </p:cNvPr>
          <p:cNvPicPr>
            <a:picLocks noChangeAspect="1"/>
          </p:cNvPicPr>
          <p:nvPr/>
        </p:nvPicPr>
        <p:blipFill rotWithShape="1">
          <a:blip r:embed="rId8"/>
          <a:srcRect l="20097" t="27234" r="60340" b="20695"/>
          <a:stretch/>
        </p:blipFill>
        <p:spPr>
          <a:xfrm>
            <a:off x="5503260" y="1651956"/>
            <a:ext cx="3206164" cy="4800487"/>
          </a:xfrm>
          <a:prstGeom prst="rect">
            <a:avLst/>
          </a:prstGeom>
        </p:spPr>
      </p:pic>
      <p:sp>
        <p:nvSpPr>
          <p:cNvPr id="7" name="TextBox 6">
            <a:extLst>
              <a:ext uri="{FF2B5EF4-FFF2-40B4-BE49-F238E27FC236}">
                <a16:creationId xmlns:a16="http://schemas.microsoft.com/office/drawing/2014/main" id="{9B7A2AC6-38B0-4D2E-ADF6-E7A75499B296}"/>
              </a:ext>
            </a:extLst>
          </p:cNvPr>
          <p:cNvSpPr txBox="1"/>
          <p:nvPr/>
        </p:nvSpPr>
        <p:spPr>
          <a:xfrm>
            <a:off x="7628192" y="6359263"/>
            <a:ext cx="888385" cy="244362"/>
          </a:xfrm>
          <a:prstGeom prst="rect">
            <a:avLst/>
          </a:prstGeom>
          <a:ln>
            <a:noFill/>
          </a:ln>
        </p:spPr>
        <p:txBody>
          <a:bodyPr wrap="none" rtlCol="0">
            <a:spAutoFit/>
          </a:bodyPr>
          <a:lstStyle/>
          <a:p>
            <a:r>
              <a:rPr lang="en-US" sz="988" i="1" dirty="0">
                <a:latin typeface="+mj-lt"/>
                <a:ea typeface="BentonSans"/>
                <a:cs typeface="BentonSans"/>
                <a:sym typeface="BentonSans"/>
              </a:rPr>
              <a:t>Source: </a:t>
            </a:r>
            <a:r>
              <a:rPr lang="en-US" sz="988" i="1" dirty="0" err="1">
                <a:latin typeface="+mj-lt"/>
                <a:ea typeface="BentonSans"/>
                <a:cs typeface="BentonSans"/>
                <a:sym typeface="BentonSans"/>
              </a:rPr>
              <a:t>Litifer</a:t>
            </a:r>
            <a:endParaRPr lang="en-US" sz="988" i="1" dirty="0">
              <a:latin typeface="+mj-lt"/>
              <a:ea typeface="BentonSans"/>
              <a:cs typeface="BentonSans"/>
              <a:sym typeface="BentonSans"/>
            </a:endParaRPr>
          </a:p>
        </p:txBody>
      </p:sp>
    </p:spTree>
    <p:extLst>
      <p:ext uri="{BB962C8B-B14F-4D97-AF65-F5344CB8AC3E}">
        <p14:creationId xmlns:p14="http://schemas.microsoft.com/office/powerpoint/2010/main" val="118590457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p>
            <a:r>
              <a:rPr lang="en-US" dirty="0"/>
              <a:t>&lt;Legal&gt;&lt;NLP, Computer Vision &amp; Deep Learning&gt;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3081977468"/>
              </p:ext>
            </p:extLst>
          </p:nvPr>
        </p:nvGraphicFramePr>
        <p:xfrm>
          <a:off x="287434" y="1154755"/>
          <a:ext cx="8613315" cy="2893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BFB2E191-37A4-45CB-A0E7-349C893434B8}"/>
              </a:ext>
            </a:extLst>
          </p:cNvPr>
          <p:cNvGrpSpPr/>
          <p:nvPr/>
        </p:nvGrpSpPr>
        <p:grpSpPr>
          <a:xfrm>
            <a:off x="487803" y="4077792"/>
            <a:ext cx="8212578" cy="2589397"/>
            <a:chOff x="228600" y="3182028"/>
            <a:chExt cx="11640188" cy="3670110"/>
          </a:xfrm>
        </p:grpSpPr>
        <p:pic>
          <p:nvPicPr>
            <p:cNvPr id="7" name="Picture 6">
              <a:extLst>
                <a:ext uri="{FF2B5EF4-FFF2-40B4-BE49-F238E27FC236}">
                  <a16:creationId xmlns:a16="http://schemas.microsoft.com/office/drawing/2014/main" id="{C80F55D8-3023-43F3-9014-CCA9D345336A}"/>
                </a:ext>
              </a:extLst>
            </p:cNvPr>
            <p:cNvPicPr>
              <a:picLocks noChangeAspect="1"/>
            </p:cNvPicPr>
            <p:nvPr/>
          </p:nvPicPr>
          <p:blipFill>
            <a:blip r:embed="rId7"/>
            <a:stretch>
              <a:fillRect/>
            </a:stretch>
          </p:blipFill>
          <p:spPr>
            <a:xfrm>
              <a:off x="228600" y="3182028"/>
              <a:ext cx="5944115" cy="3670110"/>
            </a:xfrm>
            <a:prstGeom prst="rect">
              <a:avLst/>
            </a:prstGeom>
          </p:spPr>
        </p:pic>
        <p:pic>
          <p:nvPicPr>
            <p:cNvPr id="8" name="Picture 7" descr="https://lh6.googleusercontent.com/eC-j6iADunwWoIhAWPxx4gQIleYnnaubRar0f0v06-VE3sGcP8FTQU4Zs8rWQBTQ8N2AEC7GSx5FGrjhX42PHYPkPXj4BQMoP1BEqYf1f1P2HtpY3XnEMvbcukUde12bio42Vr_K">
              <a:extLst>
                <a:ext uri="{FF2B5EF4-FFF2-40B4-BE49-F238E27FC236}">
                  <a16:creationId xmlns:a16="http://schemas.microsoft.com/office/drawing/2014/main" id="{501B475B-2860-447B-9094-4D7D477E7CE8}"/>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82388" y="3203072"/>
              <a:ext cx="5486400" cy="1313838"/>
            </a:xfrm>
            <a:prstGeom prst="rect">
              <a:avLst/>
            </a:prstGeom>
            <a:noFill/>
            <a:ln>
              <a:noFill/>
            </a:ln>
          </p:spPr>
        </p:pic>
        <p:pic>
          <p:nvPicPr>
            <p:cNvPr id="9" name="Picture 8" descr="https://lh5.googleusercontent.com/ohLqM0zBww7HG5cgO_Qg68UAMFlVNj32v2GzskD1hHZUHdUkKjcKfXsv6gqnY6OeqjnmBk4XDpvLRlsrsQGyIRHr6NOa5LxidVwRWbpVMF5LAjeJptU8fRr6jjK7KZ5iyAGroihu">
              <a:extLst>
                <a:ext uri="{FF2B5EF4-FFF2-40B4-BE49-F238E27FC236}">
                  <a16:creationId xmlns:a16="http://schemas.microsoft.com/office/drawing/2014/main" id="{AF13818B-AAA1-4405-B874-44D2962DDA98}"/>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5055" y="4414977"/>
              <a:ext cx="5447533" cy="1228512"/>
            </a:xfrm>
            <a:prstGeom prst="rect">
              <a:avLst/>
            </a:prstGeom>
            <a:noFill/>
            <a:ln>
              <a:noFill/>
            </a:ln>
          </p:spPr>
        </p:pic>
        <p:pic>
          <p:nvPicPr>
            <p:cNvPr id="10" name="Picture 9">
              <a:extLst>
                <a:ext uri="{FF2B5EF4-FFF2-40B4-BE49-F238E27FC236}">
                  <a16:creationId xmlns:a16="http://schemas.microsoft.com/office/drawing/2014/main" id="{B7F1588B-14B1-4E56-8DED-188DD0C23B3E}"/>
                </a:ext>
              </a:extLst>
            </p:cNvPr>
            <p:cNvPicPr>
              <a:picLocks noChangeAspect="1"/>
            </p:cNvPicPr>
            <p:nvPr/>
          </p:nvPicPr>
          <p:blipFill>
            <a:blip r:embed="rId10"/>
            <a:stretch>
              <a:fillRect/>
            </a:stretch>
          </p:blipFill>
          <p:spPr>
            <a:xfrm>
              <a:off x="6382388" y="5562600"/>
              <a:ext cx="5410200" cy="1289538"/>
            </a:xfrm>
            <a:prstGeom prst="rect">
              <a:avLst/>
            </a:prstGeom>
          </p:spPr>
        </p:pic>
      </p:grpSp>
    </p:spTree>
    <p:extLst>
      <p:ext uri="{BB962C8B-B14F-4D97-AF65-F5344CB8AC3E}">
        <p14:creationId xmlns:p14="http://schemas.microsoft.com/office/powerpoint/2010/main" val="2775370573"/>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309668" y="645147"/>
            <a:ext cx="7399347" cy="545609"/>
          </a:xfrm>
        </p:spPr>
        <p:txBody>
          <a:bodyPr/>
          <a:lstStyle/>
          <a:p>
            <a:r>
              <a:rPr lang="en-US" dirty="0"/>
              <a:t>&lt;Finance&gt;&lt;Neural Networks / Deep Learning&gt;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2804877665"/>
              </p:ext>
            </p:extLst>
          </p:nvPr>
        </p:nvGraphicFramePr>
        <p:xfrm>
          <a:off x="287434" y="1154755"/>
          <a:ext cx="8613315" cy="2893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94EBE08-6FB2-402A-AED6-F7F9EC305E85}"/>
              </a:ext>
            </a:extLst>
          </p:cNvPr>
          <p:cNvPicPr>
            <a:picLocks noChangeAspect="1"/>
          </p:cNvPicPr>
          <p:nvPr/>
        </p:nvPicPr>
        <p:blipFill>
          <a:blip r:embed="rId8"/>
          <a:stretch>
            <a:fillRect/>
          </a:stretch>
        </p:blipFill>
        <p:spPr>
          <a:xfrm>
            <a:off x="4252073" y="4095675"/>
            <a:ext cx="4512923" cy="2619673"/>
          </a:xfrm>
          <a:prstGeom prst="rect">
            <a:avLst/>
          </a:prstGeom>
        </p:spPr>
      </p:pic>
      <p:pic>
        <p:nvPicPr>
          <p:cNvPr id="4" name="Picture 3">
            <a:extLst>
              <a:ext uri="{FF2B5EF4-FFF2-40B4-BE49-F238E27FC236}">
                <a16:creationId xmlns:a16="http://schemas.microsoft.com/office/drawing/2014/main" id="{B1FF8571-DAF9-495A-B75B-362143091BF2}"/>
              </a:ext>
            </a:extLst>
          </p:cNvPr>
          <p:cNvPicPr>
            <a:picLocks noChangeAspect="1"/>
          </p:cNvPicPr>
          <p:nvPr/>
        </p:nvPicPr>
        <p:blipFill>
          <a:blip r:embed="rId9"/>
          <a:stretch>
            <a:fillRect/>
          </a:stretch>
        </p:blipFill>
        <p:spPr>
          <a:xfrm>
            <a:off x="287435" y="4048467"/>
            <a:ext cx="3870750" cy="2776116"/>
          </a:xfrm>
          <a:prstGeom prst="rect">
            <a:avLst/>
          </a:prstGeom>
        </p:spPr>
      </p:pic>
    </p:spTree>
    <p:extLst>
      <p:ext uri="{BB962C8B-B14F-4D97-AF65-F5344CB8AC3E}">
        <p14:creationId xmlns:p14="http://schemas.microsoft.com/office/powerpoint/2010/main" val="3762243561"/>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198773" y="850420"/>
            <a:ext cx="8667050" cy="545609"/>
          </a:xfrm>
        </p:spPr>
        <p:txBody>
          <a:bodyPr/>
          <a:lstStyle/>
          <a:p>
            <a:r>
              <a:rPr lang="en-US" dirty="0"/>
              <a:t>&lt;Security&gt;&lt;Computer Vision/ Image Processing/ Object Recognition&gt;</a:t>
            </a:r>
          </a:p>
        </p:txBody>
      </p:sp>
      <p:graphicFrame>
        <p:nvGraphicFramePr>
          <p:cNvPr id="3" name="Diagram 2">
            <a:extLst>
              <a:ext uri="{FF2B5EF4-FFF2-40B4-BE49-F238E27FC236}">
                <a16:creationId xmlns:a16="http://schemas.microsoft.com/office/drawing/2014/main" id="{1B4D78E5-2641-48FB-881E-FB20CB6E8E6C}"/>
              </a:ext>
            </a:extLst>
          </p:cNvPr>
          <p:cNvGraphicFramePr/>
          <p:nvPr>
            <p:extLst>
              <p:ext uri="{D42A27DB-BD31-4B8C-83A1-F6EECF244321}">
                <p14:modId xmlns:p14="http://schemas.microsoft.com/office/powerpoint/2010/main" val="2847035487"/>
              </p:ext>
            </p:extLst>
          </p:nvPr>
        </p:nvGraphicFramePr>
        <p:xfrm>
          <a:off x="198773" y="1477328"/>
          <a:ext cx="8559527" cy="30386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0E984F4-EE49-41B6-BE7C-9E14FD2FBC1D}"/>
              </a:ext>
            </a:extLst>
          </p:cNvPr>
          <p:cNvPicPr>
            <a:picLocks noChangeAspect="1"/>
          </p:cNvPicPr>
          <p:nvPr/>
        </p:nvPicPr>
        <p:blipFill>
          <a:blip r:embed="rId8"/>
          <a:stretch>
            <a:fillRect/>
          </a:stretch>
        </p:blipFill>
        <p:spPr>
          <a:xfrm>
            <a:off x="234593" y="4515998"/>
            <a:ext cx="2817408" cy="2113056"/>
          </a:xfrm>
          <a:prstGeom prst="rect">
            <a:avLst/>
          </a:prstGeom>
        </p:spPr>
      </p:pic>
      <p:pic>
        <p:nvPicPr>
          <p:cNvPr id="7" name="Picture 6">
            <a:extLst>
              <a:ext uri="{FF2B5EF4-FFF2-40B4-BE49-F238E27FC236}">
                <a16:creationId xmlns:a16="http://schemas.microsoft.com/office/drawing/2014/main" id="{BC27BFD2-EDBC-47D7-A82A-C3A34C89D483}"/>
              </a:ext>
            </a:extLst>
          </p:cNvPr>
          <p:cNvPicPr>
            <a:picLocks noChangeAspect="1"/>
          </p:cNvPicPr>
          <p:nvPr/>
        </p:nvPicPr>
        <p:blipFill>
          <a:blip r:embed="rId9"/>
          <a:stretch>
            <a:fillRect/>
          </a:stretch>
        </p:blipFill>
        <p:spPr>
          <a:xfrm>
            <a:off x="3271333" y="4515998"/>
            <a:ext cx="2916167" cy="2113056"/>
          </a:xfrm>
          <a:prstGeom prst="rect">
            <a:avLst/>
          </a:prstGeom>
        </p:spPr>
      </p:pic>
      <p:pic>
        <p:nvPicPr>
          <p:cNvPr id="8" name="Picture 7">
            <a:extLst>
              <a:ext uri="{FF2B5EF4-FFF2-40B4-BE49-F238E27FC236}">
                <a16:creationId xmlns:a16="http://schemas.microsoft.com/office/drawing/2014/main" id="{BC6B8BE1-CF56-4C90-B727-FB1E3985CEA9}"/>
              </a:ext>
            </a:extLst>
          </p:cNvPr>
          <p:cNvPicPr>
            <a:picLocks noChangeAspect="1"/>
          </p:cNvPicPr>
          <p:nvPr/>
        </p:nvPicPr>
        <p:blipFill>
          <a:blip r:embed="rId10"/>
          <a:stretch>
            <a:fillRect/>
          </a:stretch>
        </p:blipFill>
        <p:spPr>
          <a:xfrm>
            <a:off x="6406832" y="4515997"/>
            <a:ext cx="2351468" cy="2113056"/>
          </a:xfrm>
          <a:prstGeom prst="rect">
            <a:avLst/>
          </a:prstGeom>
        </p:spPr>
      </p:pic>
    </p:spTree>
    <p:extLst>
      <p:ext uri="{BB962C8B-B14F-4D97-AF65-F5344CB8AC3E}">
        <p14:creationId xmlns:p14="http://schemas.microsoft.com/office/powerpoint/2010/main" val="2324911018"/>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https://</a:t>
            </a:r>
            <a:r>
              <a:rPr lang="en-US" dirty="0" smtClean="0">
                <a:hlinkClick r:id="rId2"/>
              </a:rPr>
              <a:t>marketing.adobe.com/resources/help/en_US/reference/glossary.html</a:t>
            </a:r>
            <a:endParaRPr lang="en-US" dirty="0" smtClean="0"/>
          </a:p>
          <a:p>
            <a:r>
              <a:rPr lang="en-US" dirty="0">
                <a:hlinkClick r:id="rId3"/>
              </a:rPr>
              <a:t>https://analyticstraining.com/analytics-terminology</a:t>
            </a:r>
            <a:r>
              <a:rPr lang="en-US" dirty="0" smtClean="0">
                <a:hlinkClick r:id="rId3"/>
              </a:rPr>
              <a:t>/</a:t>
            </a:r>
            <a:endParaRPr lang="en-US" dirty="0" smtClean="0"/>
          </a:p>
          <a:p>
            <a:r>
              <a:rPr lang="en-US" dirty="0">
                <a:hlinkClick r:id="rId4"/>
              </a:rPr>
              <a:t>https://</a:t>
            </a:r>
            <a:r>
              <a:rPr lang="en-US" dirty="0" smtClean="0">
                <a:hlinkClick r:id="rId4"/>
              </a:rPr>
              <a:t>blog.hubspot.com/marketing/hubspot-google-analytics-glossary</a:t>
            </a:r>
            <a:endParaRPr lang="en-US" dirty="0" smtClean="0"/>
          </a:p>
          <a:p>
            <a:endParaRPr lang="en-US" dirty="0" smtClean="0"/>
          </a:p>
          <a:p>
            <a:endParaRPr lang="en-US" dirty="0"/>
          </a:p>
        </p:txBody>
      </p:sp>
      <p:sp>
        <p:nvSpPr>
          <p:cNvPr id="3" name="Content Placeholder 2"/>
          <p:cNvSpPr>
            <a:spLocks noGrp="1"/>
          </p:cNvSpPr>
          <p:nvPr>
            <p:ph sz="quarter" idx="10"/>
          </p:nvPr>
        </p:nvSpPr>
        <p:spPr/>
        <p:txBody>
          <a:bodyPr/>
          <a:lstStyle/>
          <a:p>
            <a:r>
              <a:rPr lang="en-US" dirty="0" smtClean="0"/>
              <a:t>Analytics Terminology</a:t>
            </a:r>
            <a:endParaRPr lang="en-US" dirty="0"/>
          </a:p>
        </p:txBody>
      </p:sp>
    </p:spTree>
    <p:extLst>
      <p:ext uri="{BB962C8B-B14F-4D97-AF65-F5344CB8AC3E}">
        <p14:creationId xmlns:p14="http://schemas.microsoft.com/office/powerpoint/2010/main" val="35698760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fontAlgn="base"/>
            <a:r>
              <a:rPr lang="en-US" b="1" u="sng" dirty="0"/>
              <a:t>Technical skills for data analytics:</a:t>
            </a:r>
          </a:p>
          <a:p>
            <a:pPr fontAlgn="base">
              <a:buFont typeface="Arial" panose="020B0604020202020204" pitchFamily="34" charset="0"/>
              <a:buChar char="•"/>
            </a:pPr>
            <a:r>
              <a:rPr lang="en-US" dirty="0"/>
              <a:t>Packages and Statistical methods</a:t>
            </a:r>
          </a:p>
          <a:p>
            <a:pPr fontAlgn="base">
              <a:buFont typeface="Arial" panose="020B0604020202020204" pitchFamily="34" charset="0"/>
              <a:buChar char="•"/>
            </a:pPr>
            <a:r>
              <a:rPr lang="en-US" dirty="0"/>
              <a:t>BI Platform and Data Warehousing</a:t>
            </a:r>
          </a:p>
          <a:p>
            <a:pPr fontAlgn="base">
              <a:buFont typeface="Arial" panose="020B0604020202020204" pitchFamily="34" charset="0"/>
              <a:buChar char="•"/>
            </a:pPr>
            <a:r>
              <a:rPr lang="en-US" dirty="0"/>
              <a:t>Base design of data</a:t>
            </a:r>
          </a:p>
          <a:p>
            <a:pPr fontAlgn="base">
              <a:buFont typeface="Arial" panose="020B0604020202020204" pitchFamily="34" charset="0"/>
              <a:buChar char="•"/>
            </a:pPr>
            <a:r>
              <a:rPr lang="en-US" dirty="0"/>
              <a:t>Data Visualization and munging</a:t>
            </a:r>
          </a:p>
          <a:p>
            <a:pPr fontAlgn="base">
              <a:buFont typeface="Arial" panose="020B0604020202020204" pitchFamily="34" charset="0"/>
              <a:buChar char="•"/>
            </a:pPr>
            <a:r>
              <a:rPr lang="en-US" dirty="0"/>
              <a:t>Reporting methods</a:t>
            </a:r>
          </a:p>
          <a:p>
            <a:pPr fontAlgn="base">
              <a:buFont typeface="Arial" panose="020B0604020202020204" pitchFamily="34" charset="0"/>
              <a:buChar char="•"/>
            </a:pPr>
            <a:r>
              <a:rPr lang="en-US" dirty="0"/>
              <a:t>Knowledge of Hadoop and </a:t>
            </a:r>
            <a:r>
              <a:rPr lang="en-US" dirty="0" err="1"/>
              <a:t>MapReduce</a:t>
            </a:r>
            <a:endParaRPr lang="en-US" dirty="0"/>
          </a:p>
          <a:p>
            <a:pPr fontAlgn="base">
              <a:buFont typeface="Arial" panose="020B0604020202020204" pitchFamily="34" charset="0"/>
              <a:buChar char="•"/>
            </a:pPr>
            <a:r>
              <a:rPr lang="en-US" dirty="0"/>
              <a:t>Data Mining</a:t>
            </a:r>
          </a:p>
          <a:p>
            <a:pPr fontAlgn="base"/>
            <a:r>
              <a:rPr lang="en-US" b="1" u="sng" dirty="0"/>
              <a:t>Business Skills Data analytics:</a:t>
            </a:r>
          </a:p>
          <a:p>
            <a:pPr fontAlgn="base">
              <a:buFont typeface="Arial" panose="020B0604020202020204" pitchFamily="34" charset="0"/>
              <a:buChar char="•"/>
            </a:pPr>
            <a:r>
              <a:rPr lang="en-US" dirty="0"/>
              <a:t>Effective communication </a:t>
            </a:r>
            <a:r>
              <a:rPr lang="en-US" dirty="0" smtClean="0"/>
              <a:t>skills</a:t>
            </a:r>
          </a:p>
          <a:p>
            <a:pPr fontAlgn="base">
              <a:buFont typeface="Arial" panose="020B0604020202020204" pitchFamily="34" charset="0"/>
              <a:buChar char="•"/>
            </a:pPr>
            <a:r>
              <a:rPr lang="en-US" dirty="0" smtClean="0"/>
              <a:t>Creative thinking</a:t>
            </a:r>
          </a:p>
          <a:p>
            <a:pPr fontAlgn="base">
              <a:buFont typeface="Arial" panose="020B0604020202020204" pitchFamily="34" charset="0"/>
              <a:buChar char="•"/>
            </a:pPr>
            <a:r>
              <a:rPr lang="en-US" dirty="0" smtClean="0"/>
              <a:t>Industry knowledge</a:t>
            </a:r>
          </a:p>
          <a:p>
            <a:pPr fontAlgn="base">
              <a:buFont typeface="Arial" panose="020B0604020202020204" pitchFamily="34" charset="0"/>
              <a:buChar char="•"/>
            </a:pPr>
            <a:r>
              <a:rPr lang="en-US" dirty="0" smtClean="0"/>
              <a:t>Analytic </a:t>
            </a:r>
            <a:r>
              <a:rPr lang="en-US" dirty="0"/>
              <a:t>problem solving</a:t>
            </a:r>
          </a:p>
          <a:p>
            <a:pPr fontAlgn="base">
              <a:buFont typeface="Arial" panose="020B0604020202020204" pitchFamily="34" charset="0"/>
              <a:buChar char="•"/>
            </a:pPr>
            <a:endParaRPr lang="en-US" dirty="0"/>
          </a:p>
          <a:p>
            <a:endParaRPr lang="en-US" dirty="0"/>
          </a:p>
        </p:txBody>
      </p:sp>
      <p:sp>
        <p:nvSpPr>
          <p:cNvPr id="3" name="Content Placeholder 2"/>
          <p:cNvSpPr>
            <a:spLocks noGrp="1"/>
          </p:cNvSpPr>
          <p:nvPr>
            <p:ph sz="quarter" idx="10"/>
          </p:nvPr>
        </p:nvSpPr>
        <p:spPr/>
        <p:txBody>
          <a:bodyPr/>
          <a:lstStyle/>
          <a:p>
            <a:r>
              <a:rPr lang="en-US" dirty="0" smtClean="0"/>
              <a:t>Skills Required for Data Analyst</a:t>
            </a:r>
            <a:endParaRPr lang="en-US" dirty="0"/>
          </a:p>
        </p:txBody>
      </p:sp>
    </p:spTree>
    <p:extLst>
      <p:ext uri="{BB962C8B-B14F-4D97-AF65-F5344CB8AC3E}">
        <p14:creationId xmlns:p14="http://schemas.microsoft.com/office/powerpoint/2010/main" val="26096889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5059363"/>
          </a:xfrm>
        </p:spPr>
        <p:txBody>
          <a:bodyPr>
            <a:normAutofit fontScale="77500" lnSpcReduction="20000"/>
          </a:bodyPr>
          <a:lstStyle/>
          <a:p>
            <a:pPr marL="457200" indent="-457200">
              <a:buAutoNum type="arabicPeriod"/>
            </a:pPr>
            <a:r>
              <a:rPr lang="en-US" b="1" dirty="0" smtClean="0"/>
              <a:t>SAS</a:t>
            </a:r>
            <a:r>
              <a:rPr lang="en-US" dirty="0"/>
              <a:t>: SAS is a software suite that can mine, alter, manage and retrieve data from a variety of sources and perform statistical analysis on it. SAS provides a graphical point-and-click user interface for non-technical users and more advanced options through the SAS programming language. SAS programs have a DATA step, which retrieves and manipulates data, usually creating a SAS data set, and a PROC step, which analyses the data.</a:t>
            </a:r>
          </a:p>
          <a:p>
            <a:pPr marL="457200" indent="-457200">
              <a:buAutoNum type="arabicPeriod"/>
            </a:pPr>
            <a:r>
              <a:rPr lang="en-US" b="1" dirty="0" smtClean="0"/>
              <a:t>WPS</a:t>
            </a:r>
            <a:r>
              <a:rPr lang="en-US" dirty="0"/>
              <a:t>: WPS can use programs written in the language of SAS without the need for translating them into any other language. In this regard WPS is compatible with the SAS system. WPS is a language interpreter able to process the language of SAS and produce similar results. It is sometimes used as an alternative to SAS as it is relatively cheaper.</a:t>
            </a:r>
          </a:p>
          <a:p>
            <a:pPr marL="457200" indent="-457200">
              <a:buAutoNum type="arabicPeriod"/>
            </a:pPr>
            <a:r>
              <a:rPr lang="en-US" b="1" dirty="0"/>
              <a:t>MS </a:t>
            </a:r>
            <a:r>
              <a:rPr lang="en-US" b="1" dirty="0" smtClean="0"/>
              <a:t>Excel</a:t>
            </a:r>
            <a:r>
              <a:rPr lang="en-US" dirty="0" smtClean="0"/>
              <a:t>:  </a:t>
            </a:r>
            <a:r>
              <a:rPr lang="en-US" dirty="0"/>
              <a:t>Microsoft Excel is a spreadsheet application developed by Microsoft for Microsoft Windows and Mac OS. It features calculation, graphing tools, pivot tables, and a macro programming language called Visual Basic for Applications. It has been a very widely applied spreadsheet for these platforms, especially since version 5 in 1993, and it has replaced Lotus 1-2-3 as the industry standard for spreadsheets. Excel forms part of Microsoft </a:t>
            </a:r>
            <a:r>
              <a:rPr lang="en-US" dirty="0" smtClean="0"/>
              <a:t>Office</a:t>
            </a:r>
            <a:endParaRPr lang="en-US" dirty="0"/>
          </a:p>
        </p:txBody>
      </p:sp>
      <p:sp>
        <p:nvSpPr>
          <p:cNvPr id="3" name="Content Placeholder 2"/>
          <p:cNvSpPr>
            <a:spLocks noGrp="1"/>
          </p:cNvSpPr>
          <p:nvPr>
            <p:ph sz="quarter" idx="10"/>
          </p:nvPr>
        </p:nvSpPr>
        <p:spPr/>
        <p:txBody>
          <a:bodyPr/>
          <a:lstStyle/>
          <a:p>
            <a:r>
              <a:rPr lang="en-US" dirty="0" smtClean="0"/>
              <a:t>Tools in Data Analytics – Paid Tools </a:t>
            </a:r>
            <a:endParaRPr lang="en-US" dirty="0"/>
          </a:p>
        </p:txBody>
      </p:sp>
    </p:spTree>
    <p:extLst>
      <p:ext uri="{BB962C8B-B14F-4D97-AF65-F5344CB8AC3E}">
        <p14:creationId xmlns:p14="http://schemas.microsoft.com/office/powerpoint/2010/main" val="537951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06963"/>
          </a:xfrm>
        </p:spPr>
        <p:txBody>
          <a:bodyPr>
            <a:normAutofit fontScale="92500" lnSpcReduction="10000"/>
          </a:bodyPr>
          <a:lstStyle/>
          <a:p>
            <a:pPr marL="457200" indent="-457200">
              <a:buFont typeface="+mj-lt"/>
              <a:buAutoNum type="arabicPeriod" startAt="4"/>
            </a:pPr>
            <a:r>
              <a:rPr lang="en-US" sz="2100" b="1" dirty="0"/>
              <a:t>Tableau: </a:t>
            </a:r>
            <a:r>
              <a:rPr lang="en-US" sz="2100" dirty="0"/>
              <a:t>Tableau Software is an American computer software company headquartered in Seattle, Washington. It produces a family of interactive data visualization products focused on business intelligence. Tableau offers five main products: Tableau Desktop, Tableau Server, Tableau Online, Tableau Reader and Tableau Public.</a:t>
            </a:r>
          </a:p>
          <a:p>
            <a:pPr marL="457200" indent="-457200">
              <a:buFont typeface="Arial" pitchFamily="34" charset="0"/>
              <a:buAutoNum type="arabicPeriod" startAt="4"/>
            </a:pPr>
            <a:r>
              <a:rPr lang="en-US" sz="2100" b="1" dirty="0"/>
              <a:t>Pentaho</a:t>
            </a:r>
            <a:r>
              <a:rPr lang="en-US" sz="2100" dirty="0"/>
              <a:t>: Pentaho is a company that offers Pentaho Business Analytics, a suite of open source Business Intelligence (BI) products which provide data integration, OLAP services, reporting, dash boarding, data mining and ETL capabilities. Pentaho was founded in 2004 by five founders and is headquartered in Orlando, FL, USA. The Pentaho suite consists of two offerings, an enterprise and community edition. The enterprise edition contains extra features not found in the community edition</a:t>
            </a:r>
            <a:r>
              <a:rPr lang="en-US" sz="2100" dirty="0" smtClean="0"/>
              <a:t>.</a:t>
            </a:r>
          </a:p>
          <a:p>
            <a:pPr marL="457200" indent="-457200">
              <a:buFont typeface="Arial" pitchFamily="34" charset="0"/>
              <a:buAutoNum type="arabicPeriod" startAt="4"/>
            </a:pPr>
            <a:r>
              <a:rPr lang="en-US" sz="2100" b="1" dirty="0" err="1" smtClean="0"/>
              <a:t>Statistica</a:t>
            </a:r>
            <a:r>
              <a:rPr lang="en-US" sz="2100" dirty="0" smtClean="0"/>
              <a:t>: </a:t>
            </a:r>
            <a:r>
              <a:rPr lang="en-US" sz="2100" dirty="0"/>
              <a:t>STATISTICA is a statistics and analytics software package developed by </a:t>
            </a:r>
            <a:r>
              <a:rPr lang="en-US" sz="2100" dirty="0" err="1"/>
              <a:t>StatSoft</a:t>
            </a:r>
            <a:r>
              <a:rPr lang="en-US" sz="2100" dirty="0"/>
              <a:t>. STATISTICA provides data analysis, data management, statistics, data mining, and data visualization procedures. STATISTICA product categories include Enterprise (for use across a site or organization), Web-Based (for use with a server and web browser), Concurrent Network Desktop, and Single-User Desktop.</a:t>
            </a:r>
          </a:p>
          <a:p>
            <a:pPr marL="457200" indent="-457200">
              <a:buFont typeface="Arial" pitchFamily="34" charset="0"/>
              <a:buAutoNum type="arabicPeriod" startAt="4"/>
            </a:pPr>
            <a:endParaRPr lang="en-US" sz="2100" dirty="0"/>
          </a:p>
          <a:p>
            <a:endParaRPr lang="en-US" dirty="0"/>
          </a:p>
        </p:txBody>
      </p:sp>
      <p:sp>
        <p:nvSpPr>
          <p:cNvPr id="3" name="Content Placeholder 2"/>
          <p:cNvSpPr>
            <a:spLocks noGrp="1"/>
          </p:cNvSpPr>
          <p:nvPr>
            <p:ph sz="quarter" idx="10"/>
          </p:nvPr>
        </p:nvSpPr>
        <p:spPr/>
        <p:txBody>
          <a:bodyPr/>
          <a:lstStyle/>
          <a:p>
            <a:r>
              <a:rPr lang="en-US" dirty="0"/>
              <a:t>Tools in Data Analytics – Paid Tools </a:t>
            </a:r>
            <a:r>
              <a:rPr lang="en-US" dirty="0" smtClean="0"/>
              <a:t>contd..</a:t>
            </a:r>
            <a:endParaRPr lang="en-US" dirty="0"/>
          </a:p>
        </p:txBody>
      </p:sp>
    </p:spTree>
    <p:extLst>
      <p:ext uri="{BB962C8B-B14F-4D97-AF65-F5344CB8AC3E}">
        <p14:creationId xmlns:p14="http://schemas.microsoft.com/office/powerpoint/2010/main" val="3326023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CFB63E-3CC3-4B67-A946-A0FEEE5D13A0}"/>
              </a:ext>
            </a:extLst>
          </p:cNvPr>
          <p:cNvSpPr>
            <a:spLocks noGrp="1"/>
          </p:cNvSpPr>
          <p:nvPr>
            <p:ph type="body" sz="quarter" idx="25"/>
          </p:nvPr>
        </p:nvSpPr>
        <p:spPr>
          <a:xfrm>
            <a:off x="309669" y="645147"/>
            <a:ext cx="7176120" cy="545609"/>
          </a:xfrm>
        </p:spPr>
        <p:txBody>
          <a:bodyPr>
            <a:normAutofit/>
          </a:bodyPr>
          <a:lstStyle/>
          <a:p>
            <a:r>
              <a:rPr lang="en-US" sz="2800" dirty="0"/>
              <a:t>What is Analytics?</a:t>
            </a:r>
          </a:p>
        </p:txBody>
      </p:sp>
      <p:grpSp>
        <p:nvGrpSpPr>
          <p:cNvPr id="21" name="Group 20">
            <a:extLst>
              <a:ext uri="{FF2B5EF4-FFF2-40B4-BE49-F238E27FC236}">
                <a16:creationId xmlns:a16="http://schemas.microsoft.com/office/drawing/2014/main" id="{F9366CE0-58BF-4EEE-92EF-07EC5FC38DC3}"/>
              </a:ext>
            </a:extLst>
          </p:cNvPr>
          <p:cNvGrpSpPr/>
          <p:nvPr/>
        </p:nvGrpSpPr>
        <p:grpSpPr>
          <a:xfrm rot="1318651">
            <a:off x="637567" y="1554995"/>
            <a:ext cx="2728907" cy="1300846"/>
            <a:chOff x="899430" y="2225787"/>
            <a:chExt cx="3867846" cy="1843769"/>
          </a:xfrm>
        </p:grpSpPr>
        <p:pic>
          <p:nvPicPr>
            <p:cNvPr id="6" name="Graphic 5" descr="Car">
              <a:extLst>
                <a:ext uri="{FF2B5EF4-FFF2-40B4-BE49-F238E27FC236}">
                  <a16:creationId xmlns:a16="http://schemas.microsoft.com/office/drawing/2014/main" id="{B8B17DA4-8E75-491D-AD2B-04C4301CE8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rot="20220732">
              <a:off x="899430" y="2225787"/>
              <a:ext cx="1843769" cy="1843769"/>
            </a:xfrm>
            <a:prstGeom prst="rect">
              <a:avLst/>
            </a:prstGeom>
          </p:spPr>
        </p:pic>
        <p:sp>
          <p:nvSpPr>
            <p:cNvPr id="7" name="TextBox 6">
              <a:extLst>
                <a:ext uri="{FF2B5EF4-FFF2-40B4-BE49-F238E27FC236}">
                  <a16:creationId xmlns:a16="http://schemas.microsoft.com/office/drawing/2014/main" id="{AC131F54-1110-42BB-9688-588686F2AF56}"/>
                </a:ext>
              </a:extLst>
            </p:cNvPr>
            <p:cNvSpPr txBox="1"/>
            <p:nvPr/>
          </p:nvSpPr>
          <p:spPr>
            <a:xfrm rot="20242141">
              <a:off x="1529445" y="3090433"/>
              <a:ext cx="3237831" cy="500122"/>
            </a:xfrm>
            <a:prstGeom prst="rect">
              <a:avLst/>
            </a:prstGeom>
            <a:ln>
              <a:noFill/>
            </a:ln>
          </p:spPr>
          <p:txBody>
            <a:bodyPr wrap="none" rtlCol="0">
              <a:spAutoFit/>
            </a:bodyPr>
            <a:lstStyle/>
            <a:p>
              <a:r>
                <a:rPr lang="en-US" sz="1693" dirty="0">
                  <a:solidFill>
                    <a:schemeClr val="accent2">
                      <a:lumMod val="50000"/>
                    </a:schemeClr>
                  </a:solidFill>
                  <a:latin typeface="+mj-lt"/>
                  <a:ea typeface="BentonSans"/>
                  <a:cs typeface="BentonSans"/>
                  <a:sym typeface="BentonSans"/>
                </a:rPr>
                <a:t>Which car should I buy?</a:t>
              </a:r>
            </a:p>
          </p:txBody>
        </p:sp>
      </p:grpSp>
      <p:grpSp>
        <p:nvGrpSpPr>
          <p:cNvPr id="20" name="Group 19">
            <a:extLst>
              <a:ext uri="{FF2B5EF4-FFF2-40B4-BE49-F238E27FC236}">
                <a16:creationId xmlns:a16="http://schemas.microsoft.com/office/drawing/2014/main" id="{ABA1D497-6670-46BB-8369-84C8E6D5C06B}"/>
              </a:ext>
            </a:extLst>
          </p:cNvPr>
          <p:cNvGrpSpPr/>
          <p:nvPr/>
        </p:nvGrpSpPr>
        <p:grpSpPr>
          <a:xfrm>
            <a:off x="3138182" y="2301125"/>
            <a:ext cx="3034485" cy="1596873"/>
            <a:chOff x="4341835" y="3053723"/>
            <a:chExt cx="4300961" cy="2263345"/>
          </a:xfrm>
        </p:grpSpPr>
        <p:pic>
          <p:nvPicPr>
            <p:cNvPr id="9" name="Graphic 8" descr="Stethoscope">
              <a:extLst>
                <a:ext uri="{FF2B5EF4-FFF2-40B4-BE49-F238E27FC236}">
                  <a16:creationId xmlns:a16="http://schemas.microsoft.com/office/drawing/2014/main" id="{74D2672C-0958-4E72-A1C1-F8351AFA37F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210005" y="3604871"/>
              <a:ext cx="914400" cy="914400"/>
            </a:xfrm>
            <a:prstGeom prst="rect">
              <a:avLst/>
            </a:prstGeom>
          </p:spPr>
        </p:pic>
        <p:pic>
          <p:nvPicPr>
            <p:cNvPr id="11" name="Graphic 10" descr="User">
              <a:extLst>
                <a:ext uri="{FF2B5EF4-FFF2-40B4-BE49-F238E27FC236}">
                  <a16:creationId xmlns:a16="http://schemas.microsoft.com/office/drawing/2014/main" id="{AA235250-4921-455F-9180-767E7AA3C25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524489" y="3147671"/>
              <a:ext cx="914400" cy="914400"/>
            </a:xfrm>
            <a:prstGeom prst="rect">
              <a:avLst/>
            </a:prstGeom>
          </p:spPr>
        </p:pic>
        <p:pic>
          <p:nvPicPr>
            <p:cNvPr id="13" name="Graphic 12" descr="Medical">
              <a:extLst>
                <a:ext uri="{FF2B5EF4-FFF2-40B4-BE49-F238E27FC236}">
                  <a16:creationId xmlns:a16="http://schemas.microsoft.com/office/drawing/2014/main" id="{4B42719D-F17B-4ABD-BB63-2778468B4BA7}"/>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210005" y="3053723"/>
              <a:ext cx="573540" cy="573540"/>
            </a:xfrm>
            <a:prstGeom prst="rect">
              <a:avLst/>
            </a:prstGeom>
          </p:spPr>
        </p:pic>
        <p:sp>
          <p:nvSpPr>
            <p:cNvPr id="14" name="TextBox 13">
              <a:extLst>
                <a:ext uri="{FF2B5EF4-FFF2-40B4-BE49-F238E27FC236}">
                  <a16:creationId xmlns:a16="http://schemas.microsoft.com/office/drawing/2014/main" id="{19AF4C5C-1E45-4A4E-A588-CC2867DF4724}"/>
                </a:ext>
              </a:extLst>
            </p:cNvPr>
            <p:cNvSpPr txBox="1"/>
            <p:nvPr/>
          </p:nvSpPr>
          <p:spPr>
            <a:xfrm>
              <a:off x="4341835" y="4447697"/>
              <a:ext cx="4300961" cy="869371"/>
            </a:xfrm>
            <a:prstGeom prst="rect">
              <a:avLst/>
            </a:prstGeom>
            <a:ln>
              <a:noFill/>
            </a:ln>
          </p:spPr>
          <p:txBody>
            <a:bodyPr wrap="none" rtlCol="0">
              <a:spAutoFit/>
            </a:bodyPr>
            <a:lstStyle/>
            <a:p>
              <a:pPr algn="ctr"/>
              <a:r>
                <a:rPr lang="en-US" sz="1693" dirty="0">
                  <a:solidFill>
                    <a:srgbClr val="C00000"/>
                  </a:solidFill>
                  <a:latin typeface="+mj-lt"/>
                  <a:ea typeface="BentonSans"/>
                  <a:cs typeface="BentonSans"/>
                  <a:sym typeface="BentonSans"/>
                </a:rPr>
                <a:t>Doctor: What medical </a:t>
              </a:r>
            </a:p>
            <a:p>
              <a:pPr algn="ctr"/>
              <a:r>
                <a:rPr lang="en-US" sz="1693" dirty="0">
                  <a:solidFill>
                    <a:srgbClr val="C00000"/>
                  </a:solidFill>
                  <a:latin typeface="+mj-lt"/>
                  <a:ea typeface="BentonSans"/>
                  <a:cs typeface="BentonSans"/>
                  <a:sym typeface="BentonSans"/>
                </a:rPr>
                <a:t>treatment should I recommend?</a:t>
              </a:r>
            </a:p>
          </p:txBody>
        </p:sp>
      </p:grpSp>
      <p:grpSp>
        <p:nvGrpSpPr>
          <p:cNvPr id="19" name="Group 18">
            <a:extLst>
              <a:ext uri="{FF2B5EF4-FFF2-40B4-BE49-F238E27FC236}">
                <a16:creationId xmlns:a16="http://schemas.microsoft.com/office/drawing/2014/main" id="{7BD736DB-7433-4CDA-875F-6CC2EDBE3C75}"/>
              </a:ext>
            </a:extLst>
          </p:cNvPr>
          <p:cNvGrpSpPr/>
          <p:nvPr/>
        </p:nvGrpSpPr>
        <p:grpSpPr>
          <a:xfrm>
            <a:off x="6156522" y="1575895"/>
            <a:ext cx="2430217" cy="987161"/>
            <a:chOff x="8726013" y="2233612"/>
            <a:chExt cx="3444495" cy="1399163"/>
          </a:xfrm>
        </p:grpSpPr>
        <p:pic>
          <p:nvPicPr>
            <p:cNvPr id="16" name="Graphic 15" descr="Man">
              <a:extLst>
                <a:ext uri="{FF2B5EF4-FFF2-40B4-BE49-F238E27FC236}">
                  <a16:creationId xmlns:a16="http://schemas.microsoft.com/office/drawing/2014/main" id="{DAA3E167-B7BE-4E7C-854B-A1BA7E191B47}"/>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158061" y="2233612"/>
              <a:ext cx="914400" cy="914400"/>
            </a:xfrm>
            <a:prstGeom prst="rect">
              <a:avLst/>
            </a:prstGeom>
          </p:spPr>
        </p:pic>
        <p:pic>
          <p:nvPicPr>
            <p:cNvPr id="17" name="Graphic 16" descr="Man">
              <a:extLst>
                <a:ext uri="{FF2B5EF4-FFF2-40B4-BE49-F238E27FC236}">
                  <a16:creationId xmlns:a16="http://schemas.microsoft.com/office/drawing/2014/main" id="{D7253367-627C-4E45-8CFB-14BBA0D2735F}"/>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967015" y="2233612"/>
              <a:ext cx="914400" cy="914400"/>
            </a:xfrm>
            <a:prstGeom prst="rect">
              <a:avLst/>
            </a:prstGeom>
          </p:spPr>
        </p:pic>
        <p:sp>
          <p:nvSpPr>
            <p:cNvPr id="18" name="TextBox 17">
              <a:extLst>
                <a:ext uri="{FF2B5EF4-FFF2-40B4-BE49-F238E27FC236}">
                  <a16:creationId xmlns:a16="http://schemas.microsoft.com/office/drawing/2014/main" id="{A3AA84A6-55F1-4915-A86F-DEFE00B320EB}"/>
                </a:ext>
              </a:extLst>
            </p:cNvPr>
            <p:cNvSpPr txBox="1"/>
            <p:nvPr/>
          </p:nvSpPr>
          <p:spPr>
            <a:xfrm>
              <a:off x="8726013" y="3132654"/>
              <a:ext cx="3444495" cy="500121"/>
            </a:xfrm>
            <a:prstGeom prst="rect">
              <a:avLst/>
            </a:prstGeom>
            <a:ln>
              <a:noFill/>
            </a:ln>
          </p:spPr>
          <p:txBody>
            <a:bodyPr wrap="none" rtlCol="0">
              <a:spAutoFit/>
            </a:bodyPr>
            <a:lstStyle/>
            <a:p>
              <a:pPr algn="ctr"/>
              <a:r>
                <a:rPr lang="en-US" sz="1693" dirty="0">
                  <a:solidFill>
                    <a:schemeClr val="accent5"/>
                  </a:solidFill>
                  <a:latin typeface="+mj-lt"/>
                  <a:ea typeface="BentonSans"/>
                  <a:cs typeface="BentonSans"/>
                  <a:sym typeface="BentonSans"/>
                </a:rPr>
                <a:t>Good?</a:t>
              </a:r>
              <a:r>
                <a:rPr lang="en-US" sz="1693" dirty="0">
                  <a:solidFill>
                    <a:schemeClr val="tx1">
                      <a:lumMod val="85000"/>
                      <a:lumOff val="15000"/>
                    </a:schemeClr>
                  </a:solidFill>
                  <a:latin typeface="+mj-lt"/>
                  <a:ea typeface="BentonSans"/>
                  <a:cs typeface="BentonSans"/>
                  <a:sym typeface="BentonSans"/>
                </a:rPr>
                <a:t>	</a:t>
              </a:r>
              <a:r>
                <a:rPr lang="en-US" sz="1693" dirty="0">
                  <a:solidFill>
                    <a:srgbClr val="00B0F0"/>
                  </a:solidFill>
                  <a:latin typeface="+mj-lt"/>
                  <a:ea typeface="BentonSans"/>
                  <a:cs typeface="BentonSans"/>
                  <a:sym typeface="BentonSans"/>
                </a:rPr>
                <a:t>Or	</a:t>
              </a:r>
              <a:r>
                <a:rPr lang="en-US" sz="1693" dirty="0">
                  <a:solidFill>
                    <a:schemeClr val="tx1">
                      <a:lumMod val="85000"/>
                      <a:lumOff val="15000"/>
                    </a:schemeClr>
                  </a:solidFill>
                  <a:latin typeface="+mj-lt"/>
                  <a:ea typeface="BentonSans"/>
                  <a:cs typeface="BentonSans"/>
                  <a:sym typeface="BentonSans"/>
                </a:rPr>
                <a:t>	</a:t>
              </a:r>
              <a:r>
                <a:rPr lang="en-US" sz="1693" dirty="0">
                  <a:solidFill>
                    <a:srgbClr val="7030A0"/>
                  </a:solidFill>
                  <a:latin typeface="+mj-lt"/>
                  <a:ea typeface="BentonSans"/>
                  <a:cs typeface="BentonSans"/>
                  <a:sym typeface="BentonSans"/>
                </a:rPr>
                <a:t>Evil?</a:t>
              </a:r>
            </a:p>
          </p:txBody>
        </p:sp>
      </p:grpSp>
      <p:grpSp>
        <p:nvGrpSpPr>
          <p:cNvPr id="24" name="Group 23">
            <a:extLst>
              <a:ext uri="{FF2B5EF4-FFF2-40B4-BE49-F238E27FC236}">
                <a16:creationId xmlns:a16="http://schemas.microsoft.com/office/drawing/2014/main" id="{AAADB667-F7AB-4A7F-87A6-185723235630}"/>
              </a:ext>
            </a:extLst>
          </p:cNvPr>
          <p:cNvGrpSpPr/>
          <p:nvPr/>
        </p:nvGrpSpPr>
        <p:grpSpPr>
          <a:xfrm>
            <a:off x="714386" y="4535065"/>
            <a:ext cx="3174139" cy="1319369"/>
            <a:chOff x="393932" y="6444343"/>
            <a:chExt cx="4498901" cy="1870022"/>
          </a:xfrm>
        </p:grpSpPr>
        <p:pic>
          <p:nvPicPr>
            <p:cNvPr id="22" name="Picture 21">
              <a:extLst>
                <a:ext uri="{FF2B5EF4-FFF2-40B4-BE49-F238E27FC236}">
                  <a16:creationId xmlns:a16="http://schemas.microsoft.com/office/drawing/2014/main" id="{3BDBB2DE-1D36-4A8E-B309-0EE811EA8AB5}"/>
                </a:ext>
              </a:extLst>
            </p:cNvPr>
            <p:cNvPicPr>
              <a:picLocks noChangeAspect="1"/>
            </p:cNvPicPr>
            <p:nvPr/>
          </p:nvPicPr>
          <p:blipFill>
            <a:blip r:embed="rId14"/>
            <a:stretch>
              <a:fillRect/>
            </a:stretch>
          </p:blipFill>
          <p:spPr>
            <a:xfrm>
              <a:off x="1631920" y="6444343"/>
              <a:ext cx="1906899" cy="1280545"/>
            </a:xfrm>
            <a:prstGeom prst="rect">
              <a:avLst/>
            </a:prstGeom>
          </p:spPr>
        </p:pic>
        <p:sp>
          <p:nvSpPr>
            <p:cNvPr id="23" name="TextBox 22">
              <a:extLst>
                <a:ext uri="{FF2B5EF4-FFF2-40B4-BE49-F238E27FC236}">
                  <a16:creationId xmlns:a16="http://schemas.microsoft.com/office/drawing/2014/main" id="{CEDD8EE1-BC78-4644-A49A-1B478A6A6121}"/>
                </a:ext>
              </a:extLst>
            </p:cNvPr>
            <p:cNvSpPr txBox="1"/>
            <p:nvPr/>
          </p:nvSpPr>
          <p:spPr>
            <a:xfrm>
              <a:off x="393932" y="7814244"/>
              <a:ext cx="4498901" cy="500121"/>
            </a:xfrm>
            <a:prstGeom prst="rect">
              <a:avLst/>
            </a:prstGeom>
            <a:ln>
              <a:noFill/>
            </a:ln>
          </p:spPr>
          <p:txBody>
            <a:bodyPr wrap="none" rtlCol="0">
              <a:spAutoFit/>
            </a:bodyPr>
            <a:lstStyle/>
            <a:p>
              <a:pPr algn="ctr"/>
              <a:r>
                <a:rPr lang="en-US" sz="1693" dirty="0">
                  <a:solidFill>
                    <a:schemeClr val="accent1">
                      <a:lumMod val="75000"/>
                    </a:schemeClr>
                  </a:solidFill>
                  <a:latin typeface="+mj-lt"/>
                  <a:ea typeface="BentonSans"/>
                  <a:cs typeface="BentonSans"/>
                  <a:sym typeface="BentonSans"/>
                </a:rPr>
                <a:t>What route should I follow today?</a:t>
              </a:r>
            </a:p>
          </p:txBody>
        </p:sp>
      </p:grpSp>
      <p:grpSp>
        <p:nvGrpSpPr>
          <p:cNvPr id="28" name="Group 27">
            <a:extLst>
              <a:ext uri="{FF2B5EF4-FFF2-40B4-BE49-F238E27FC236}">
                <a16:creationId xmlns:a16="http://schemas.microsoft.com/office/drawing/2014/main" id="{27F820FA-20C1-4CA0-860D-0A97CBBCECBA}"/>
              </a:ext>
            </a:extLst>
          </p:cNvPr>
          <p:cNvGrpSpPr/>
          <p:nvPr/>
        </p:nvGrpSpPr>
        <p:grpSpPr>
          <a:xfrm>
            <a:off x="5095290" y="4304381"/>
            <a:ext cx="3708709" cy="1590947"/>
            <a:chOff x="7221866" y="6100861"/>
            <a:chExt cx="5256580" cy="2254947"/>
          </a:xfrm>
        </p:grpSpPr>
        <p:pic>
          <p:nvPicPr>
            <p:cNvPr id="26" name="Picture 25">
              <a:extLst>
                <a:ext uri="{FF2B5EF4-FFF2-40B4-BE49-F238E27FC236}">
                  <a16:creationId xmlns:a16="http://schemas.microsoft.com/office/drawing/2014/main" id="{29016ECC-98C3-410E-A74A-570CC0FCD2F1}"/>
                </a:ext>
              </a:extLst>
            </p:cNvPr>
            <p:cNvPicPr>
              <a:picLocks noChangeAspect="1"/>
            </p:cNvPicPr>
            <p:nvPr/>
          </p:nvPicPr>
          <p:blipFill>
            <a:blip r:embed="rId15"/>
            <a:stretch>
              <a:fillRect/>
            </a:stretch>
          </p:blipFill>
          <p:spPr>
            <a:xfrm>
              <a:off x="9098768" y="6100861"/>
              <a:ext cx="1689228" cy="1696769"/>
            </a:xfrm>
            <a:prstGeom prst="rect">
              <a:avLst/>
            </a:prstGeom>
          </p:spPr>
        </p:pic>
        <p:sp>
          <p:nvSpPr>
            <p:cNvPr id="27" name="TextBox 26">
              <a:extLst>
                <a:ext uri="{FF2B5EF4-FFF2-40B4-BE49-F238E27FC236}">
                  <a16:creationId xmlns:a16="http://schemas.microsoft.com/office/drawing/2014/main" id="{8EC9305C-D5CC-4199-950A-24A99AC6A66E}"/>
                </a:ext>
              </a:extLst>
            </p:cNvPr>
            <p:cNvSpPr txBox="1"/>
            <p:nvPr/>
          </p:nvSpPr>
          <p:spPr>
            <a:xfrm>
              <a:off x="7221866" y="7855686"/>
              <a:ext cx="5256580" cy="500122"/>
            </a:xfrm>
            <a:prstGeom prst="rect">
              <a:avLst/>
            </a:prstGeom>
            <a:ln>
              <a:noFill/>
            </a:ln>
          </p:spPr>
          <p:txBody>
            <a:bodyPr wrap="none" rtlCol="0">
              <a:spAutoFit/>
            </a:bodyPr>
            <a:lstStyle/>
            <a:p>
              <a:pPr algn="ctr"/>
              <a:r>
                <a:rPr lang="en-US" sz="1693" dirty="0">
                  <a:solidFill>
                    <a:srgbClr val="0070C0"/>
                  </a:solidFill>
                  <a:latin typeface="+mj-lt"/>
                  <a:ea typeface="BentonSans"/>
                  <a:cs typeface="BentonSans"/>
                  <a:sym typeface="BentonSans"/>
                </a:rPr>
                <a:t>What grades can I expect in this course?</a:t>
              </a:r>
            </a:p>
          </p:txBody>
        </p:sp>
      </p:grpSp>
    </p:spTree>
    <p:extLst>
      <p:ext uri="{BB962C8B-B14F-4D97-AF65-F5344CB8AC3E}">
        <p14:creationId xmlns:p14="http://schemas.microsoft.com/office/powerpoint/2010/main" val="26888514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80">
                                          <p:stCondLst>
                                            <p:cond delay="0"/>
                                          </p:stCondLst>
                                        </p:cTn>
                                        <p:tgtEl>
                                          <p:spTgt spid="19"/>
                                        </p:tgtEl>
                                      </p:cBhvr>
                                    </p:animEffect>
                                    <p:anim calcmode="lin" valueType="num">
                                      <p:cBhvr>
                                        <p:cTn id="1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3" dur="26">
                                          <p:stCondLst>
                                            <p:cond delay="650"/>
                                          </p:stCondLst>
                                        </p:cTn>
                                        <p:tgtEl>
                                          <p:spTgt spid="19"/>
                                        </p:tgtEl>
                                      </p:cBhvr>
                                      <p:to x="100000" y="60000"/>
                                    </p:animScale>
                                    <p:animScale>
                                      <p:cBhvr>
                                        <p:cTn id="24" dur="166" decel="50000">
                                          <p:stCondLst>
                                            <p:cond delay="676"/>
                                          </p:stCondLst>
                                        </p:cTn>
                                        <p:tgtEl>
                                          <p:spTgt spid="19"/>
                                        </p:tgtEl>
                                      </p:cBhvr>
                                      <p:to x="100000" y="100000"/>
                                    </p:animScale>
                                    <p:animScale>
                                      <p:cBhvr>
                                        <p:cTn id="25" dur="26">
                                          <p:stCondLst>
                                            <p:cond delay="1312"/>
                                          </p:stCondLst>
                                        </p:cTn>
                                        <p:tgtEl>
                                          <p:spTgt spid="19"/>
                                        </p:tgtEl>
                                      </p:cBhvr>
                                      <p:to x="100000" y="80000"/>
                                    </p:animScale>
                                    <p:animScale>
                                      <p:cBhvr>
                                        <p:cTn id="26" dur="166" decel="50000">
                                          <p:stCondLst>
                                            <p:cond delay="1338"/>
                                          </p:stCondLst>
                                        </p:cTn>
                                        <p:tgtEl>
                                          <p:spTgt spid="19"/>
                                        </p:tgtEl>
                                      </p:cBhvr>
                                      <p:to x="100000" y="100000"/>
                                    </p:animScale>
                                    <p:animScale>
                                      <p:cBhvr>
                                        <p:cTn id="27" dur="26">
                                          <p:stCondLst>
                                            <p:cond delay="1642"/>
                                          </p:stCondLst>
                                        </p:cTn>
                                        <p:tgtEl>
                                          <p:spTgt spid="19"/>
                                        </p:tgtEl>
                                      </p:cBhvr>
                                      <p:to x="100000" y="90000"/>
                                    </p:animScale>
                                    <p:animScale>
                                      <p:cBhvr>
                                        <p:cTn id="28" dur="166" decel="50000">
                                          <p:stCondLst>
                                            <p:cond delay="1668"/>
                                          </p:stCondLst>
                                        </p:cTn>
                                        <p:tgtEl>
                                          <p:spTgt spid="19"/>
                                        </p:tgtEl>
                                      </p:cBhvr>
                                      <p:to x="100000" y="100000"/>
                                    </p:animScale>
                                    <p:animScale>
                                      <p:cBhvr>
                                        <p:cTn id="29" dur="26">
                                          <p:stCondLst>
                                            <p:cond delay="1808"/>
                                          </p:stCondLst>
                                        </p:cTn>
                                        <p:tgtEl>
                                          <p:spTgt spid="19"/>
                                        </p:tgtEl>
                                      </p:cBhvr>
                                      <p:to x="100000" y="95000"/>
                                    </p:animScale>
                                    <p:animScale>
                                      <p:cBhvr>
                                        <p:cTn id="30" dur="166" decel="50000">
                                          <p:stCondLst>
                                            <p:cond delay="1834"/>
                                          </p:stCondLst>
                                        </p:cTn>
                                        <p:tgtEl>
                                          <p:spTgt spid="19"/>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80">
                                          <p:stCondLst>
                                            <p:cond delay="0"/>
                                          </p:stCondLst>
                                        </p:cTn>
                                        <p:tgtEl>
                                          <p:spTgt spid="28"/>
                                        </p:tgtEl>
                                      </p:cBhvr>
                                    </p:animEffect>
                                    <p:anim calcmode="lin" valueType="num">
                                      <p:cBhvr>
                                        <p:cTn id="4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45" dur="26">
                                          <p:stCondLst>
                                            <p:cond delay="650"/>
                                          </p:stCondLst>
                                        </p:cTn>
                                        <p:tgtEl>
                                          <p:spTgt spid="28"/>
                                        </p:tgtEl>
                                      </p:cBhvr>
                                      <p:to x="100000" y="60000"/>
                                    </p:animScale>
                                    <p:animScale>
                                      <p:cBhvr>
                                        <p:cTn id="46" dur="166" decel="50000">
                                          <p:stCondLst>
                                            <p:cond delay="676"/>
                                          </p:stCondLst>
                                        </p:cTn>
                                        <p:tgtEl>
                                          <p:spTgt spid="28"/>
                                        </p:tgtEl>
                                      </p:cBhvr>
                                      <p:to x="100000" y="100000"/>
                                    </p:animScale>
                                    <p:animScale>
                                      <p:cBhvr>
                                        <p:cTn id="47" dur="26">
                                          <p:stCondLst>
                                            <p:cond delay="1312"/>
                                          </p:stCondLst>
                                        </p:cTn>
                                        <p:tgtEl>
                                          <p:spTgt spid="28"/>
                                        </p:tgtEl>
                                      </p:cBhvr>
                                      <p:to x="100000" y="80000"/>
                                    </p:animScale>
                                    <p:animScale>
                                      <p:cBhvr>
                                        <p:cTn id="48" dur="166" decel="50000">
                                          <p:stCondLst>
                                            <p:cond delay="1338"/>
                                          </p:stCondLst>
                                        </p:cTn>
                                        <p:tgtEl>
                                          <p:spTgt spid="28"/>
                                        </p:tgtEl>
                                      </p:cBhvr>
                                      <p:to x="100000" y="100000"/>
                                    </p:animScale>
                                    <p:animScale>
                                      <p:cBhvr>
                                        <p:cTn id="49" dur="26">
                                          <p:stCondLst>
                                            <p:cond delay="1642"/>
                                          </p:stCondLst>
                                        </p:cTn>
                                        <p:tgtEl>
                                          <p:spTgt spid="28"/>
                                        </p:tgtEl>
                                      </p:cBhvr>
                                      <p:to x="100000" y="90000"/>
                                    </p:animScale>
                                    <p:animScale>
                                      <p:cBhvr>
                                        <p:cTn id="50" dur="166" decel="50000">
                                          <p:stCondLst>
                                            <p:cond delay="1668"/>
                                          </p:stCondLst>
                                        </p:cTn>
                                        <p:tgtEl>
                                          <p:spTgt spid="28"/>
                                        </p:tgtEl>
                                      </p:cBhvr>
                                      <p:to x="100000" y="100000"/>
                                    </p:animScale>
                                    <p:animScale>
                                      <p:cBhvr>
                                        <p:cTn id="51" dur="26">
                                          <p:stCondLst>
                                            <p:cond delay="1808"/>
                                          </p:stCondLst>
                                        </p:cTn>
                                        <p:tgtEl>
                                          <p:spTgt spid="28"/>
                                        </p:tgtEl>
                                      </p:cBhvr>
                                      <p:to x="100000" y="95000"/>
                                    </p:animScale>
                                    <p:animScale>
                                      <p:cBhvr>
                                        <p:cTn id="52" dur="166" decel="50000">
                                          <p:stCondLst>
                                            <p:cond delay="1834"/>
                                          </p:stCondLst>
                                        </p:cTn>
                                        <p:tgtEl>
                                          <p:spTgt spid="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457200" indent="-457200">
              <a:buFont typeface="+mj-lt"/>
              <a:buAutoNum type="arabicPeriod" startAt="7"/>
            </a:pPr>
            <a:r>
              <a:rPr lang="en-US" b="1" dirty="0" err="1"/>
              <a:t>Qlikview</a:t>
            </a:r>
            <a:r>
              <a:rPr lang="en-US" dirty="0"/>
              <a:t> </a:t>
            </a:r>
            <a:r>
              <a:rPr lang="en-US" dirty="0" smtClean="0"/>
              <a:t>: </a:t>
            </a:r>
            <a:r>
              <a:rPr lang="en-US" dirty="0" err="1" smtClean="0"/>
              <a:t>Qlikview</a:t>
            </a:r>
            <a:r>
              <a:rPr lang="en-US" dirty="0" smtClean="0"/>
              <a:t> </a:t>
            </a:r>
            <a:r>
              <a:rPr lang="en-US" dirty="0"/>
              <a:t>is a business intelligence software from </a:t>
            </a:r>
            <a:r>
              <a:rPr lang="en-US" dirty="0" err="1"/>
              <a:t>Qlik</a:t>
            </a:r>
            <a:r>
              <a:rPr lang="en-US" dirty="0"/>
              <a:t>. It helps its users understand the business in a better way by providing them features like consolidating relevant data from multiple sources, exploring the various associations in the data, enabling social decision making through secure, real-time collaboration etc.</a:t>
            </a:r>
          </a:p>
          <a:p>
            <a:pPr marL="457200" indent="-457200">
              <a:buFont typeface="+mj-lt"/>
              <a:buAutoNum type="arabicPeriod" startAt="7"/>
            </a:pPr>
            <a:r>
              <a:rPr lang="en-US" b="1" dirty="0" err="1"/>
              <a:t>KISSmetrics</a:t>
            </a:r>
            <a:r>
              <a:rPr lang="en-US" dirty="0"/>
              <a:t> </a:t>
            </a:r>
            <a:r>
              <a:rPr lang="en-US" dirty="0" smtClean="0"/>
              <a:t>: </a:t>
            </a:r>
            <a:r>
              <a:rPr lang="en-US" dirty="0" err="1" smtClean="0"/>
              <a:t>KISSmetrics</a:t>
            </a:r>
            <a:r>
              <a:rPr lang="en-US" dirty="0" smtClean="0"/>
              <a:t> </a:t>
            </a:r>
            <a:r>
              <a:rPr lang="en-US" dirty="0"/>
              <a:t>is a person-based analytics product that helps users identify, understand, and improve the metrics that drive their online business. They make it simple to get the information users need to make better product and marketing decisions. </a:t>
            </a:r>
          </a:p>
        </p:txBody>
      </p:sp>
      <p:sp>
        <p:nvSpPr>
          <p:cNvPr id="3" name="Content Placeholder 2"/>
          <p:cNvSpPr>
            <a:spLocks noGrp="1"/>
          </p:cNvSpPr>
          <p:nvPr>
            <p:ph sz="quarter" idx="10"/>
          </p:nvPr>
        </p:nvSpPr>
        <p:spPr/>
        <p:txBody>
          <a:bodyPr/>
          <a:lstStyle/>
          <a:p>
            <a:r>
              <a:rPr lang="en-US" dirty="0"/>
              <a:t>Tools in Data Analytics – Paid Tools contd</a:t>
            </a:r>
            <a:r>
              <a:rPr lang="en-US" dirty="0" smtClean="0"/>
              <a:t>..</a:t>
            </a:r>
            <a:endParaRPr lang="en-US" dirty="0"/>
          </a:p>
        </p:txBody>
      </p:sp>
    </p:spTree>
    <p:extLst>
      <p:ext uri="{BB962C8B-B14F-4D97-AF65-F5344CB8AC3E}">
        <p14:creationId xmlns:p14="http://schemas.microsoft.com/office/powerpoint/2010/main" val="10108528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457200" indent="-457200">
              <a:buFont typeface="+mj-lt"/>
              <a:buAutoNum type="arabicPeriod" startAt="9"/>
            </a:pPr>
            <a:r>
              <a:rPr lang="en-US" b="1" dirty="0" err="1"/>
              <a:t>WeKa</a:t>
            </a:r>
            <a:r>
              <a:rPr lang="en-US" dirty="0"/>
              <a:t> </a:t>
            </a:r>
            <a:r>
              <a:rPr lang="en-US" dirty="0" smtClean="0"/>
              <a:t>:The </a:t>
            </a:r>
            <a:r>
              <a:rPr lang="en-US" dirty="0"/>
              <a:t>Weka workbench contains a collection of visualization tools and algorithms for data analysis and predictive modelling, together with graphical user interfaces for easy access to this functionality. The original non-Java version of Weka was a TCL/TK front-end to (mostly third-party) modelling algorithms implemented in other programming languages, plus data pre-processing utilities in C, and a Make file-based system for running machine learning experiments. This original version was primarily designed as a tool for </a:t>
            </a:r>
            <a:r>
              <a:rPr lang="en-US" dirty="0" err="1"/>
              <a:t>analysing</a:t>
            </a:r>
            <a:r>
              <a:rPr lang="en-US" dirty="0"/>
              <a:t> data from agricultural domains, but the more recent fully Java-based version (Weka 3), for which development started in 1997, is now used in many different application areas, in particular for educational purposes and research.</a:t>
            </a:r>
          </a:p>
          <a:p>
            <a:pPr marL="457200" indent="-457200">
              <a:buFont typeface="+mj-lt"/>
              <a:buAutoNum type="arabicPeriod" startAt="9"/>
            </a:pPr>
            <a:r>
              <a:rPr lang="en-US" b="1" dirty="0" err="1" smtClean="0"/>
              <a:t>BigML</a:t>
            </a:r>
            <a:r>
              <a:rPr lang="en-US" b="1" dirty="0" smtClean="0"/>
              <a:t>:</a:t>
            </a:r>
            <a:r>
              <a:rPr lang="en-US" dirty="0" smtClean="0"/>
              <a:t> </a:t>
            </a:r>
            <a:r>
              <a:rPr lang="en-US" dirty="0" err="1"/>
              <a:t>BigML</a:t>
            </a:r>
            <a:r>
              <a:rPr lang="en-US" dirty="0"/>
              <a:t> is a Corvallis, </a:t>
            </a:r>
            <a:r>
              <a:rPr lang="en-US" dirty="0" err="1"/>
              <a:t>Ore.based</a:t>
            </a:r>
            <a:r>
              <a:rPr lang="en-US" dirty="0"/>
              <a:t> startup with a SaaS-based machine learning platform that allows everyday business users to create actionable predictive models within minutes.</a:t>
            </a:r>
          </a:p>
          <a:p>
            <a:endParaRPr lang="en-US" dirty="0"/>
          </a:p>
        </p:txBody>
      </p:sp>
      <p:sp>
        <p:nvSpPr>
          <p:cNvPr id="3" name="Content Placeholder 2"/>
          <p:cNvSpPr>
            <a:spLocks noGrp="1"/>
          </p:cNvSpPr>
          <p:nvPr>
            <p:ph sz="quarter" idx="10"/>
          </p:nvPr>
        </p:nvSpPr>
        <p:spPr/>
        <p:txBody>
          <a:bodyPr/>
          <a:lstStyle/>
          <a:p>
            <a:r>
              <a:rPr lang="en-US" dirty="0"/>
              <a:t>Tools in Data Analytics – Paid Tools contd</a:t>
            </a:r>
            <a:r>
              <a:rPr lang="en-US" dirty="0" smtClean="0"/>
              <a:t>..</a:t>
            </a:r>
            <a:endParaRPr lang="en-US" dirty="0"/>
          </a:p>
        </p:txBody>
      </p:sp>
    </p:spTree>
    <p:extLst>
      <p:ext uri="{BB962C8B-B14F-4D97-AF65-F5344CB8AC3E}">
        <p14:creationId xmlns:p14="http://schemas.microsoft.com/office/powerpoint/2010/main" val="5312394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382000" cy="4983163"/>
          </a:xfrm>
        </p:spPr>
        <p:txBody>
          <a:bodyPr>
            <a:normAutofit fontScale="85000" lnSpcReduction="20000"/>
          </a:bodyPr>
          <a:lstStyle/>
          <a:p>
            <a:pPr marL="457200" indent="-457200">
              <a:buFont typeface="+mj-lt"/>
              <a:buAutoNum type="arabicPeriod"/>
            </a:pPr>
            <a:r>
              <a:rPr lang="en-US" b="1" dirty="0"/>
              <a:t>R </a:t>
            </a:r>
            <a:r>
              <a:rPr lang="en-US" b="1" dirty="0" smtClean="0"/>
              <a:t>: </a:t>
            </a:r>
            <a:r>
              <a:rPr lang="en-US" dirty="0" smtClean="0"/>
              <a:t>R </a:t>
            </a:r>
            <a:r>
              <a:rPr lang="en-US" dirty="0"/>
              <a:t>provides a wide variety of statistical and graphical techniques, including linear and nonlinear modelling, classical statistical tests, time-series analysis, classification, clustering, and others. R is easily extensible through functions and extensions, and the R community is noted for its active contributions in terms of packages. There are some important differences, but much code written for S runs unaltered. Many of R's standard functions are written in R itself, which makes it easy for users to follow the algorithmic choices made. For computationally intensive tasks, C, C++, and FORTRAN code can be linked and called at run time. Advanced users can write C, C++, Java or Python code to manipulate R objects directly</a:t>
            </a:r>
            <a:r>
              <a:rPr lang="en-US" dirty="0" smtClean="0"/>
              <a:t>.</a:t>
            </a:r>
          </a:p>
          <a:p>
            <a:pPr marL="457200" indent="-457200">
              <a:buFont typeface="+mj-lt"/>
              <a:buAutoNum type="arabicPeriod"/>
            </a:pPr>
            <a:endParaRPr lang="en-US" dirty="0"/>
          </a:p>
          <a:p>
            <a:pPr marL="457200" indent="-457200">
              <a:buFont typeface="+mj-lt"/>
              <a:buAutoNum type="arabicPeriod"/>
            </a:pPr>
            <a:r>
              <a:rPr lang="en-US" b="1" dirty="0"/>
              <a:t>Google </a:t>
            </a:r>
            <a:r>
              <a:rPr lang="en-US" b="1" dirty="0" smtClean="0"/>
              <a:t>Analytics:  </a:t>
            </a:r>
            <a:r>
              <a:rPr lang="en-US" dirty="0"/>
              <a:t>Google Analytics is a service offered by Google that generates detailed statistics about a website's traffic and traffic sources and measures conversions and sales. The product is aimed at marketers as opposed to webmasters and technologists from which the industry of web analytics originally grew. It's the most widely used website statistics service</a:t>
            </a:r>
          </a:p>
        </p:txBody>
      </p:sp>
      <p:sp>
        <p:nvSpPr>
          <p:cNvPr id="3" name="Content Placeholder 2"/>
          <p:cNvSpPr>
            <a:spLocks noGrp="1"/>
          </p:cNvSpPr>
          <p:nvPr>
            <p:ph sz="quarter" idx="10"/>
          </p:nvPr>
        </p:nvSpPr>
        <p:spPr/>
        <p:txBody>
          <a:bodyPr/>
          <a:lstStyle/>
          <a:p>
            <a:r>
              <a:rPr lang="en-US" dirty="0"/>
              <a:t>Tools in Data Analytics – </a:t>
            </a:r>
            <a:r>
              <a:rPr lang="en-US" dirty="0" smtClean="0"/>
              <a:t>Free Tools</a:t>
            </a:r>
            <a:endParaRPr lang="en-US" dirty="0"/>
          </a:p>
        </p:txBody>
      </p:sp>
    </p:spTree>
    <p:extLst>
      <p:ext uri="{BB962C8B-B14F-4D97-AF65-F5344CB8AC3E}">
        <p14:creationId xmlns:p14="http://schemas.microsoft.com/office/powerpoint/2010/main" val="3889694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457200" indent="-457200">
              <a:buFont typeface="+mj-lt"/>
              <a:buAutoNum type="arabicPeriod" startAt="3"/>
            </a:pPr>
            <a:r>
              <a:rPr lang="en-US" b="1" dirty="0"/>
              <a:t>Python</a:t>
            </a:r>
            <a:r>
              <a:rPr lang="en-US" dirty="0"/>
              <a:t> Pandas (python data analysis library) is an open source, BSD-licensed library providing high-performance, easy-to-use data structures and data analysis tools for the Python programming language. It provides tools for reading and writing data between in-memory data structures and different formats: CSV and text files, Microsoft Excel, SQL databases, and the fast HDF5 format and also intelligent data alignment and integrated handling of missing data: gain automatic label-based alignment in computations and easily manipulate messy data into an orderly form can be done using python</a:t>
            </a:r>
          </a:p>
          <a:p>
            <a:pPr marL="457200" indent="-457200">
              <a:buFont typeface="+mj-lt"/>
              <a:buAutoNum type="arabicPeriod" startAt="3"/>
            </a:pPr>
            <a:endParaRPr lang="en-US" dirty="0" smtClean="0"/>
          </a:p>
          <a:p>
            <a:pPr marL="457200" indent="-457200">
              <a:buFont typeface="+mj-lt"/>
              <a:buAutoNum type="arabicPeriod" startAt="3"/>
            </a:pPr>
            <a:r>
              <a:rPr lang="en-US" b="1" dirty="0" err="1" smtClean="0"/>
              <a:t>Spotfire</a:t>
            </a:r>
            <a:r>
              <a:rPr lang="en-US" dirty="0" smtClean="0"/>
              <a:t> </a:t>
            </a:r>
            <a:r>
              <a:rPr lang="en-US" dirty="0"/>
              <a:t>TIBCO </a:t>
            </a:r>
            <a:r>
              <a:rPr lang="en-US" dirty="0" err="1"/>
              <a:t>Spotfire</a:t>
            </a:r>
            <a:r>
              <a:rPr lang="en-US" dirty="0"/>
              <a:t> is an analytics and business intelligence platform for analysis of data by predictive and complex statistics. During the 2010 World Cup, FIFA used this software to give viewers analytics on country teams' past performances.</a:t>
            </a:r>
          </a:p>
          <a:p>
            <a:endParaRPr lang="en-US" dirty="0"/>
          </a:p>
        </p:txBody>
      </p:sp>
      <p:sp>
        <p:nvSpPr>
          <p:cNvPr id="3" name="Content Placeholder 2"/>
          <p:cNvSpPr>
            <a:spLocks noGrp="1"/>
          </p:cNvSpPr>
          <p:nvPr>
            <p:ph sz="quarter" idx="10"/>
          </p:nvPr>
        </p:nvSpPr>
        <p:spPr/>
        <p:txBody>
          <a:bodyPr/>
          <a:lstStyle/>
          <a:p>
            <a:r>
              <a:rPr lang="en-US" dirty="0"/>
              <a:t>Tools in Data Analytics – Free </a:t>
            </a:r>
            <a:r>
              <a:rPr lang="en-US" dirty="0" smtClean="0"/>
              <a:t>Tools contd..</a:t>
            </a:r>
            <a:endParaRPr lang="en-US" dirty="0"/>
          </a:p>
        </p:txBody>
      </p:sp>
    </p:spTree>
    <p:extLst>
      <p:ext uri="{BB962C8B-B14F-4D97-AF65-F5344CB8AC3E}">
        <p14:creationId xmlns:p14="http://schemas.microsoft.com/office/powerpoint/2010/main" val="3942421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CFB63E-3CC3-4B67-A946-A0FEEE5D13A0}"/>
              </a:ext>
            </a:extLst>
          </p:cNvPr>
          <p:cNvSpPr>
            <a:spLocks noGrp="1"/>
          </p:cNvSpPr>
          <p:nvPr>
            <p:ph type="body" sz="quarter" idx="25"/>
          </p:nvPr>
        </p:nvSpPr>
        <p:spPr/>
        <p:txBody>
          <a:bodyPr>
            <a:noAutofit/>
          </a:bodyPr>
          <a:lstStyle/>
          <a:p>
            <a:r>
              <a:rPr lang="en-US" sz="3200" dirty="0"/>
              <a:t>Analytics is all around us….</a:t>
            </a:r>
          </a:p>
        </p:txBody>
      </p:sp>
      <p:pic>
        <p:nvPicPr>
          <p:cNvPr id="2" name="Picture 1">
            <a:extLst>
              <a:ext uri="{FF2B5EF4-FFF2-40B4-BE49-F238E27FC236}">
                <a16:creationId xmlns:a16="http://schemas.microsoft.com/office/drawing/2014/main" id="{46897994-413D-4866-9FCF-0BFDBF716C07}"/>
              </a:ext>
            </a:extLst>
          </p:cNvPr>
          <p:cNvPicPr>
            <a:picLocks noChangeAspect="1"/>
          </p:cNvPicPr>
          <p:nvPr/>
        </p:nvPicPr>
        <p:blipFill>
          <a:blip r:embed="rId2"/>
          <a:stretch>
            <a:fillRect/>
          </a:stretch>
        </p:blipFill>
        <p:spPr>
          <a:xfrm>
            <a:off x="51201" y="1717811"/>
            <a:ext cx="9031996" cy="4283215"/>
          </a:xfrm>
          <a:prstGeom prst="rect">
            <a:avLst/>
          </a:prstGeom>
        </p:spPr>
      </p:pic>
      <p:sp>
        <p:nvSpPr>
          <p:cNvPr id="3" name="TextBox 2">
            <a:extLst>
              <a:ext uri="{FF2B5EF4-FFF2-40B4-BE49-F238E27FC236}">
                <a16:creationId xmlns:a16="http://schemas.microsoft.com/office/drawing/2014/main" id="{692C8EB0-E057-408D-ABEC-A795B94C0227}"/>
              </a:ext>
            </a:extLst>
          </p:cNvPr>
          <p:cNvSpPr txBox="1"/>
          <p:nvPr/>
        </p:nvSpPr>
        <p:spPr>
          <a:xfrm>
            <a:off x="163846" y="6001026"/>
            <a:ext cx="1508746" cy="244362"/>
          </a:xfrm>
          <a:prstGeom prst="rect">
            <a:avLst/>
          </a:prstGeom>
          <a:ln>
            <a:noFill/>
          </a:ln>
        </p:spPr>
        <p:txBody>
          <a:bodyPr wrap="none" rtlCol="0">
            <a:spAutoFit/>
          </a:bodyPr>
          <a:lstStyle/>
          <a:p>
            <a:r>
              <a:rPr lang="en-US" sz="988" i="1" dirty="0">
                <a:latin typeface="+mj-lt"/>
                <a:ea typeface="BentonSans"/>
                <a:cs typeface="BentonSans"/>
                <a:sym typeface="BentonSans"/>
              </a:rPr>
              <a:t>Source: </a:t>
            </a:r>
            <a:r>
              <a:rPr lang="en-US" sz="988" i="1" dirty="0" err="1">
                <a:latin typeface="+mj-lt"/>
                <a:ea typeface="BentonSans"/>
                <a:cs typeface="BentonSans"/>
                <a:sym typeface="BentonSans"/>
              </a:rPr>
              <a:t>Avasant</a:t>
            </a:r>
            <a:r>
              <a:rPr lang="en-US" sz="988" i="1" dirty="0">
                <a:latin typeface="+mj-lt"/>
                <a:ea typeface="BentonSans"/>
                <a:cs typeface="BentonSans"/>
                <a:sym typeface="BentonSans"/>
              </a:rPr>
              <a:t> Research</a:t>
            </a:r>
          </a:p>
        </p:txBody>
      </p:sp>
    </p:spTree>
    <p:extLst>
      <p:ext uri="{BB962C8B-B14F-4D97-AF65-F5344CB8AC3E}">
        <p14:creationId xmlns:p14="http://schemas.microsoft.com/office/powerpoint/2010/main" val="81069808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i="1" dirty="0"/>
              <a:t>Data or information is in raw format. The increase in size of the data has lead to a rise in need for carrying out inspection, data cleaning, transformation as well as data modeling to gain insights from the data in order to derive conclusions for better decision making process. This process is known as </a:t>
            </a:r>
            <a:r>
              <a:rPr lang="en-US" b="1" i="1" dirty="0"/>
              <a:t>data analysis</a:t>
            </a:r>
            <a:r>
              <a:rPr lang="en-US" dirty="0" smtClean="0"/>
              <a:t>.</a:t>
            </a:r>
          </a:p>
          <a:p>
            <a:endParaRPr lang="en-US" dirty="0"/>
          </a:p>
          <a:p>
            <a:pPr>
              <a:buFont typeface="Arial" panose="020B0604020202020204" pitchFamily="34" charset="0"/>
              <a:buChar char="•"/>
            </a:pPr>
            <a:r>
              <a:rPr lang="en-US" b="1" dirty="0"/>
              <a:t>Data Mining </a:t>
            </a:r>
            <a:r>
              <a:rPr lang="en-US" dirty="0"/>
              <a:t>is a popular type of data analysis technique to carry out data modeling as well as knowledge discovery that is geared towards predictive purposes. </a:t>
            </a:r>
            <a:endParaRPr lang="en-US" dirty="0" smtClean="0"/>
          </a:p>
          <a:p>
            <a:pPr>
              <a:buFont typeface="Arial" panose="020B0604020202020204" pitchFamily="34" charset="0"/>
              <a:buChar char="•"/>
            </a:pPr>
            <a:r>
              <a:rPr lang="en-US" b="1" dirty="0" smtClean="0"/>
              <a:t>Business </a:t>
            </a:r>
            <a:r>
              <a:rPr lang="en-US" b="1" dirty="0"/>
              <a:t>Intelligence </a:t>
            </a:r>
            <a:r>
              <a:rPr lang="en-US" dirty="0"/>
              <a:t>operations provide various data analysis capabilities that rely on data aggregation as well as focus on the domain expertise of businesses. </a:t>
            </a:r>
            <a:r>
              <a:rPr lang="en-US" dirty="0" smtClean="0"/>
              <a:t>In </a:t>
            </a:r>
            <a:r>
              <a:rPr lang="en-US" dirty="0"/>
              <a:t>Statistical applications, </a:t>
            </a:r>
            <a:r>
              <a:rPr lang="en-US" b="1" dirty="0"/>
              <a:t>business analytics </a:t>
            </a:r>
            <a:r>
              <a:rPr lang="en-US" dirty="0"/>
              <a:t>can be divided into</a:t>
            </a:r>
            <a:r>
              <a:rPr lang="en-US" b="1" dirty="0"/>
              <a:t> Exploratory Data Analysis (EDA) and Confirmatory Data Analysis (CDA)</a:t>
            </a:r>
            <a:r>
              <a:rPr lang="en-US" dirty="0"/>
              <a:t>.</a:t>
            </a:r>
          </a:p>
        </p:txBody>
      </p:sp>
      <p:sp>
        <p:nvSpPr>
          <p:cNvPr id="3" name="Content Placeholder 2"/>
          <p:cNvSpPr>
            <a:spLocks noGrp="1"/>
          </p:cNvSpPr>
          <p:nvPr>
            <p:ph sz="quarter" idx="10"/>
          </p:nvPr>
        </p:nvSpPr>
        <p:spPr/>
        <p:txBody>
          <a:bodyPr/>
          <a:lstStyle/>
          <a:p>
            <a:r>
              <a:rPr lang="en-US" dirty="0" smtClean="0"/>
              <a:t>What is data analytics</a:t>
            </a:r>
            <a:endParaRPr lang="en-US" dirty="0"/>
          </a:p>
        </p:txBody>
      </p:sp>
    </p:spTree>
    <p:extLst>
      <p:ext uri="{BB962C8B-B14F-4D97-AF65-F5344CB8AC3E}">
        <p14:creationId xmlns:p14="http://schemas.microsoft.com/office/powerpoint/2010/main" val="3071986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5211763"/>
          </a:xfrm>
        </p:spPr>
        <p:txBody>
          <a:bodyPr>
            <a:normAutofit fontScale="70000" lnSpcReduction="20000"/>
          </a:bodyPr>
          <a:lstStyle/>
          <a:p>
            <a:pPr>
              <a:buFont typeface="Arial" panose="020B0604020202020204" pitchFamily="34" charset="0"/>
              <a:buChar char="•"/>
            </a:pPr>
            <a:r>
              <a:rPr lang="en-US" b="1" dirty="0" smtClean="0"/>
              <a:t>Streams Business Analytics </a:t>
            </a:r>
            <a:r>
              <a:rPr lang="en-US" dirty="0" smtClean="0"/>
              <a:t>– BI (business intelligence), OLAP(online analytical processing) – offline analytic techniques with well defined business objectives</a:t>
            </a:r>
          </a:p>
          <a:p>
            <a:pPr>
              <a:buFont typeface="Arial" panose="020B0604020202020204" pitchFamily="34" charset="0"/>
              <a:buChar char="•"/>
            </a:pPr>
            <a:r>
              <a:rPr lang="en-US" b="1" dirty="0" smtClean="0"/>
              <a:t>Data </a:t>
            </a:r>
            <a:r>
              <a:rPr lang="en-US" b="1" dirty="0"/>
              <a:t>Mining </a:t>
            </a:r>
            <a:r>
              <a:rPr lang="en-US" dirty="0"/>
              <a:t>- process of sorting through large data sets to identify patterns and establish relationships to solve problems through data analysis.</a:t>
            </a:r>
          </a:p>
          <a:p>
            <a:pPr>
              <a:buFont typeface="Arial" panose="020B0604020202020204" pitchFamily="34" charset="0"/>
              <a:buChar char="•"/>
            </a:pPr>
            <a:r>
              <a:rPr lang="en-US" b="1" dirty="0" smtClean="0"/>
              <a:t>Real-time Analytics </a:t>
            </a:r>
            <a:r>
              <a:rPr lang="en-US" dirty="0" smtClean="0"/>
              <a:t>- </a:t>
            </a:r>
            <a:r>
              <a:rPr lang="en-US" dirty="0"/>
              <a:t>use of, or the capacity to use, data and related resources as soon as the data enters the </a:t>
            </a:r>
            <a:r>
              <a:rPr lang="en-US" dirty="0" smtClean="0"/>
              <a:t>system</a:t>
            </a:r>
          </a:p>
          <a:p>
            <a:pPr lvl="1">
              <a:buFont typeface="Arial" panose="020B0604020202020204" pitchFamily="34" charset="0"/>
              <a:buChar char="•"/>
            </a:pPr>
            <a:r>
              <a:rPr lang="en-US" sz="1900" dirty="0" smtClean="0"/>
              <a:t>PIM – Processing in memory: </a:t>
            </a:r>
            <a:r>
              <a:rPr lang="en-US" sz="1900" dirty="0"/>
              <a:t> </a:t>
            </a:r>
            <a:r>
              <a:rPr lang="en-US" sz="1900" dirty="0" smtClean="0"/>
              <a:t>A </a:t>
            </a:r>
            <a:r>
              <a:rPr lang="en-US" sz="1900" dirty="0"/>
              <a:t>chip architecture in which the processor is integrated into a memory chip</a:t>
            </a:r>
            <a:r>
              <a:rPr lang="en-US" sz="1900" dirty="0" smtClean="0"/>
              <a:t> to reduce latency</a:t>
            </a:r>
          </a:p>
          <a:p>
            <a:pPr lvl="1">
              <a:buFont typeface="Arial" panose="020B0604020202020204" pitchFamily="34" charset="0"/>
              <a:buChar char="•"/>
            </a:pPr>
            <a:r>
              <a:rPr lang="en-US" sz="1900" dirty="0"/>
              <a:t>In-database analytics </a:t>
            </a:r>
            <a:r>
              <a:rPr lang="en-US" sz="1900" dirty="0" smtClean="0"/>
              <a:t>- </a:t>
            </a:r>
            <a:r>
              <a:rPr lang="en-US" sz="1900" dirty="0"/>
              <a:t>a technology that allows data processing to be conducted within the database by building analytic logic into the database </a:t>
            </a:r>
            <a:r>
              <a:rPr lang="en-US" sz="1900" dirty="0" smtClean="0"/>
              <a:t>itself</a:t>
            </a:r>
          </a:p>
          <a:p>
            <a:pPr lvl="1">
              <a:buFont typeface="Arial" panose="020B0604020202020204" pitchFamily="34" charset="0"/>
              <a:buChar char="•"/>
            </a:pPr>
            <a:r>
              <a:rPr lang="en-US" sz="1900" dirty="0"/>
              <a:t>In-memory analytics </a:t>
            </a:r>
            <a:r>
              <a:rPr lang="en-US" sz="1900" dirty="0" smtClean="0"/>
              <a:t>- </a:t>
            </a:r>
            <a:r>
              <a:rPr lang="en-US" sz="1900" dirty="0"/>
              <a:t>an approach to querying data when it resides in random access memory (RAM), as opposed to querying data that is stored on physical </a:t>
            </a:r>
            <a:r>
              <a:rPr lang="en-US" sz="1900" dirty="0" smtClean="0"/>
              <a:t>disks (e.g. Apache Spark)</a:t>
            </a:r>
          </a:p>
          <a:p>
            <a:pPr lvl="1">
              <a:buFont typeface="Arial" panose="020B0604020202020204" pitchFamily="34" charset="0"/>
              <a:buChar char="•"/>
            </a:pPr>
            <a:r>
              <a:rPr lang="en-US" sz="1900" dirty="0"/>
              <a:t>Massively parallel programming (MPP) -- the coordinated processing of a program by multiple processors that work on different parts of the program, with each processor using its own operating system and memory.</a:t>
            </a:r>
          </a:p>
          <a:p>
            <a:pPr>
              <a:buFont typeface="Arial" panose="020B0604020202020204" pitchFamily="34" charset="0"/>
              <a:buChar char="•"/>
            </a:pPr>
            <a:r>
              <a:rPr lang="en-US" b="1" dirty="0" smtClean="0"/>
              <a:t>Predictive </a:t>
            </a:r>
            <a:r>
              <a:rPr lang="en-US" b="1" dirty="0"/>
              <a:t>Analytics </a:t>
            </a:r>
            <a:r>
              <a:rPr lang="en-US" dirty="0"/>
              <a:t>- </a:t>
            </a:r>
            <a:r>
              <a:rPr lang="en-US" dirty="0" smtClean="0"/>
              <a:t> a form </a:t>
            </a:r>
            <a:r>
              <a:rPr lang="en-US" dirty="0"/>
              <a:t>of </a:t>
            </a:r>
            <a:r>
              <a:rPr lang="en-US" i="1" dirty="0"/>
              <a:t>advanced analytics </a:t>
            </a:r>
            <a:r>
              <a:rPr lang="en-US" dirty="0"/>
              <a:t>that uses both new and historical data to forecast activity, behavior and trends. It involves applying </a:t>
            </a:r>
            <a:r>
              <a:rPr lang="en-US" i="1" u="sng" dirty="0"/>
              <a:t>statistical analysis </a:t>
            </a:r>
            <a:r>
              <a:rPr lang="en-US" dirty="0"/>
              <a:t>techniques, analytical queries and automated </a:t>
            </a:r>
            <a:r>
              <a:rPr lang="en-US" u="sng" dirty="0"/>
              <a:t>machine learning </a:t>
            </a:r>
            <a:r>
              <a:rPr lang="en-US" dirty="0"/>
              <a:t>algorithms to data sets to create predictive models that place a numerical value -- or score -- on the likelihood of a particular event </a:t>
            </a:r>
            <a:r>
              <a:rPr lang="en-US" dirty="0" smtClean="0"/>
              <a:t>happening</a:t>
            </a:r>
          </a:p>
          <a:p>
            <a:pPr>
              <a:buFont typeface="Arial" panose="020B0604020202020204" pitchFamily="34" charset="0"/>
              <a:buChar char="•"/>
            </a:pPr>
            <a:r>
              <a:rPr lang="en-US" b="1" dirty="0"/>
              <a:t>T</a:t>
            </a:r>
            <a:r>
              <a:rPr lang="en-US" b="1" dirty="0" smtClean="0"/>
              <a:t>ext analytics</a:t>
            </a:r>
            <a:r>
              <a:rPr lang="en-US" dirty="0"/>
              <a:t> </a:t>
            </a:r>
            <a:r>
              <a:rPr lang="en-US" dirty="0" smtClean="0"/>
              <a:t>- </a:t>
            </a:r>
            <a:r>
              <a:rPr lang="en-US" i="1" dirty="0"/>
              <a:t>statistical, linguistic and structural techniques</a:t>
            </a:r>
            <a:r>
              <a:rPr lang="en-US" dirty="0"/>
              <a:t> are applied to extract and classify information from textual </a:t>
            </a:r>
            <a:r>
              <a:rPr lang="en-US" dirty="0" smtClean="0"/>
              <a:t>sources</a:t>
            </a:r>
            <a:r>
              <a:rPr lang="en-US" dirty="0"/>
              <a:t>, a species of unstructured </a:t>
            </a:r>
            <a:r>
              <a:rPr lang="en-US" dirty="0" smtClean="0"/>
              <a:t>data.</a:t>
            </a:r>
            <a:endParaRPr lang="en-US" dirty="0"/>
          </a:p>
        </p:txBody>
      </p:sp>
      <p:sp>
        <p:nvSpPr>
          <p:cNvPr id="3" name="Content Placeholder 2"/>
          <p:cNvSpPr>
            <a:spLocks noGrp="1"/>
          </p:cNvSpPr>
          <p:nvPr>
            <p:ph sz="quarter" idx="10"/>
          </p:nvPr>
        </p:nvSpPr>
        <p:spPr/>
        <p:txBody>
          <a:bodyPr/>
          <a:lstStyle/>
          <a:p>
            <a:r>
              <a:rPr lang="en-US" dirty="0" smtClean="0"/>
              <a:t>Data Analytics – Sub </a:t>
            </a:r>
            <a:r>
              <a:rPr lang="en-US" dirty="0"/>
              <a:t>S</a:t>
            </a:r>
            <a:r>
              <a:rPr lang="en-US" dirty="0" smtClean="0"/>
              <a:t>treams</a:t>
            </a:r>
            <a:endParaRPr lang="en-US" dirty="0"/>
          </a:p>
        </p:txBody>
      </p:sp>
    </p:spTree>
    <p:extLst>
      <p:ext uri="{BB962C8B-B14F-4D97-AF65-F5344CB8AC3E}">
        <p14:creationId xmlns:p14="http://schemas.microsoft.com/office/powerpoint/2010/main" val="4075909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b="1" dirty="0"/>
              <a:t>EDA (Exploratory Data analytics) </a:t>
            </a:r>
            <a:r>
              <a:rPr lang="en-US" dirty="0"/>
              <a:t>- aims to find patterns and relationships in data</a:t>
            </a:r>
          </a:p>
          <a:p>
            <a:pPr lvl="1">
              <a:buFont typeface="Arial" panose="020B0604020202020204" pitchFamily="34" charset="0"/>
              <a:buChar char="•"/>
            </a:pPr>
            <a:r>
              <a:rPr lang="en-US" sz="2000" dirty="0"/>
              <a:t>Business Analytics</a:t>
            </a:r>
          </a:p>
          <a:p>
            <a:pPr lvl="1">
              <a:buFont typeface="Arial" panose="020B0604020202020204" pitchFamily="34" charset="0"/>
              <a:buChar char="•"/>
            </a:pPr>
            <a:r>
              <a:rPr lang="en-US" sz="2000" dirty="0"/>
              <a:t>Real-time Analytics</a:t>
            </a:r>
          </a:p>
          <a:p>
            <a:pPr lvl="1">
              <a:buFont typeface="Arial" panose="020B0604020202020204" pitchFamily="34" charset="0"/>
              <a:buChar char="•"/>
            </a:pPr>
            <a:r>
              <a:rPr lang="en-US" sz="2000" dirty="0"/>
              <a:t>Data Mining</a:t>
            </a:r>
          </a:p>
          <a:p>
            <a:pPr>
              <a:buFont typeface="Arial" panose="020B0604020202020204" pitchFamily="34" charset="0"/>
              <a:buChar char="•"/>
            </a:pPr>
            <a:endParaRPr lang="en-US" b="1" dirty="0" smtClean="0"/>
          </a:p>
          <a:p>
            <a:pPr>
              <a:buFont typeface="Arial" panose="020B0604020202020204" pitchFamily="34" charset="0"/>
              <a:buChar char="•"/>
            </a:pPr>
            <a:r>
              <a:rPr lang="en-US" b="1" dirty="0" smtClean="0"/>
              <a:t>CDA </a:t>
            </a:r>
            <a:r>
              <a:rPr lang="en-US" b="1" dirty="0"/>
              <a:t>(Confirmatory Data analytics) </a:t>
            </a:r>
            <a:r>
              <a:rPr lang="en-US" dirty="0"/>
              <a:t>- applies statistical techniques to determine whether hypotheses about a data set are true or </a:t>
            </a:r>
            <a:r>
              <a:rPr lang="en-US" dirty="0" smtClean="0"/>
              <a:t>false</a:t>
            </a:r>
          </a:p>
          <a:p>
            <a:pPr lvl="1">
              <a:buFont typeface="Arial" panose="020B0604020202020204" pitchFamily="34" charset="0"/>
              <a:buChar char="•"/>
            </a:pPr>
            <a:r>
              <a:rPr lang="en-US" sz="2000" dirty="0"/>
              <a:t>Predictive Analytics</a:t>
            </a:r>
          </a:p>
          <a:p>
            <a:endParaRPr lang="en-US" dirty="0"/>
          </a:p>
        </p:txBody>
      </p:sp>
      <p:sp>
        <p:nvSpPr>
          <p:cNvPr id="3" name="Content Placeholder 2"/>
          <p:cNvSpPr>
            <a:spLocks noGrp="1"/>
          </p:cNvSpPr>
          <p:nvPr>
            <p:ph sz="quarter" idx="10"/>
          </p:nvPr>
        </p:nvSpPr>
        <p:spPr/>
        <p:txBody>
          <a:bodyPr/>
          <a:lstStyle/>
          <a:p>
            <a:r>
              <a:rPr lang="en-US" dirty="0" smtClean="0"/>
              <a:t>Data Analytics </a:t>
            </a:r>
          </a:p>
          <a:p>
            <a:r>
              <a:rPr lang="en-US" sz="2800" b="0" dirty="0" smtClean="0"/>
              <a:t>:Business Analytics Types</a:t>
            </a:r>
            <a:endParaRPr lang="en-US" sz="2800" b="0" dirty="0"/>
          </a:p>
        </p:txBody>
      </p:sp>
    </p:spTree>
    <p:extLst>
      <p:ext uri="{BB962C8B-B14F-4D97-AF65-F5344CB8AC3E}">
        <p14:creationId xmlns:p14="http://schemas.microsoft.com/office/powerpoint/2010/main" val="1512451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52400" y="1447800"/>
          <a:ext cx="8686800" cy="160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p:txBody>
          <a:bodyPr/>
          <a:lstStyle/>
          <a:p>
            <a:r>
              <a:rPr lang="en-US" dirty="0" smtClean="0"/>
              <a:t>Data Analytics vs. Data Reporting</a:t>
            </a:r>
            <a:endParaRPr lang="en-US" dirty="0"/>
          </a:p>
        </p:txBody>
      </p:sp>
      <p:sp>
        <p:nvSpPr>
          <p:cNvPr id="6" name="TextBox 5"/>
          <p:cNvSpPr txBox="1"/>
          <p:nvPr/>
        </p:nvSpPr>
        <p:spPr>
          <a:xfrm>
            <a:off x="304800" y="3190568"/>
            <a:ext cx="8686800" cy="3570208"/>
          </a:xfrm>
          <a:prstGeom prst="rect">
            <a:avLst/>
          </a:prstGeom>
          <a:noFill/>
        </p:spPr>
        <p:txBody>
          <a:bodyPr wrap="square" rtlCol="0">
            <a:spAutoFit/>
          </a:bodyPr>
          <a:lstStyle/>
          <a:p>
            <a:pPr marL="342900" indent="-342900" fontAlgn="base">
              <a:buFont typeface="+mj-lt"/>
              <a:buAutoNum type="arabicPeriod"/>
            </a:pPr>
            <a:r>
              <a:rPr lang="en-US" sz="1600" dirty="0"/>
              <a:t>A report will show the user what had happened in the past to avoid inferences and help to get a feel for the data while analysis provides answers to any question or issue. An analysis process takes any steps needed to get the answers to those </a:t>
            </a:r>
            <a:r>
              <a:rPr lang="en-US" sz="1600" dirty="0" smtClean="0"/>
              <a:t>questions.</a:t>
            </a:r>
          </a:p>
          <a:p>
            <a:pPr marL="342900" indent="-342900" fontAlgn="base">
              <a:buFont typeface="+mj-lt"/>
              <a:buAutoNum type="arabicPeriod"/>
            </a:pPr>
            <a:r>
              <a:rPr lang="en-US" sz="1600" dirty="0" smtClean="0"/>
              <a:t>Reporting </a:t>
            </a:r>
            <a:r>
              <a:rPr lang="en-US" sz="1600" dirty="0"/>
              <a:t>just provides the data that is asked for while analysis provides the information or the answer that is needed </a:t>
            </a:r>
            <a:r>
              <a:rPr lang="en-US" sz="1600" dirty="0" smtClean="0"/>
              <a:t>actually.</a:t>
            </a:r>
          </a:p>
          <a:p>
            <a:pPr marL="342900" indent="-342900" fontAlgn="base">
              <a:buFont typeface="+mj-lt"/>
              <a:buAutoNum type="arabicPeriod"/>
            </a:pPr>
            <a:r>
              <a:rPr lang="en-US" sz="1600" dirty="0" smtClean="0"/>
              <a:t>We </a:t>
            </a:r>
            <a:r>
              <a:rPr lang="en-US" sz="1600" dirty="0"/>
              <a:t>perform the reporting in a standardized way, but we can customize the analysis. There are fixed standard formats for reporting while we perform the analysis as per the requirement; we customize it as </a:t>
            </a:r>
            <a:r>
              <a:rPr lang="en-US" sz="1600" dirty="0" smtClean="0"/>
              <a:t>needed.</a:t>
            </a:r>
          </a:p>
          <a:p>
            <a:pPr marL="342900" indent="-342900" fontAlgn="base">
              <a:buFont typeface="+mj-lt"/>
              <a:buAutoNum type="arabicPeriod"/>
            </a:pPr>
            <a:r>
              <a:rPr lang="en-US" sz="1600" dirty="0" smtClean="0"/>
              <a:t>We </a:t>
            </a:r>
            <a:r>
              <a:rPr lang="en-US" sz="1600" dirty="0"/>
              <a:t>can perform reporting using a tool and it generally does not involve any person in the analysis. Whereas, a person is there for doing analysis and leading the complete analysis process</a:t>
            </a:r>
            <a:r>
              <a:rPr lang="en-US" sz="1600" dirty="0" smtClean="0"/>
              <a:t>.</a:t>
            </a:r>
          </a:p>
          <a:p>
            <a:pPr marL="342900" indent="-342900" fontAlgn="base">
              <a:buFont typeface="+mj-lt"/>
              <a:buAutoNum type="arabicPeriod"/>
            </a:pPr>
            <a:r>
              <a:rPr lang="en-US" sz="1600" dirty="0"/>
              <a:t>Reporting is inflexible while analysis is flexible. Reporting provides no or limited context about what’s happening in the data and hence is inflexible while analysis emphasizes data points that are</a:t>
            </a:r>
            <a:r>
              <a:rPr lang="en-US" sz="1600" i="1" dirty="0"/>
              <a:t> significant, unique, or special,</a:t>
            </a:r>
            <a:r>
              <a:rPr lang="en-US" sz="1600" dirty="0"/>
              <a:t> and it explains why they are important to the business.</a:t>
            </a:r>
          </a:p>
          <a:p>
            <a:endParaRPr lang="en-US" sz="1600" dirty="0"/>
          </a:p>
        </p:txBody>
      </p:sp>
    </p:spTree>
    <p:extLst>
      <p:ext uri="{BB962C8B-B14F-4D97-AF65-F5344CB8AC3E}">
        <p14:creationId xmlns:p14="http://schemas.microsoft.com/office/powerpoint/2010/main" val="13304587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975378"/>
            <a:ext cx="3272436" cy="2971800"/>
          </a:xfrm>
        </p:spPr>
      </p:pic>
      <p:sp>
        <p:nvSpPr>
          <p:cNvPr id="3" name="Content Placeholder 2"/>
          <p:cNvSpPr>
            <a:spLocks noGrp="1"/>
          </p:cNvSpPr>
          <p:nvPr>
            <p:ph sz="quarter" idx="10"/>
          </p:nvPr>
        </p:nvSpPr>
        <p:spPr>
          <a:xfrm>
            <a:off x="304800" y="152400"/>
            <a:ext cx="6477000" cy="1143000"/>
          </a:xfrm>
        </p:spPr>
        <p:txBody>
          <a:bodyPr/>
          <a:lstStyle/>
          <a:p>
            <a:r>
              <a:rPr lang="en-US" dirty="0" smtClean="0"/>
              <a:t>Characteristics of Data Analysis</a:t>
            </a:r>
            <a:endParaRPr lang="en-US" dirty="0"/>
          </a:p>
        </p:txBody>
      </p:sp>
      <p:sp>
        <p:nvSpPr>
          <p:cNvPr id="2" name="Rectangle 1"/>
          <p:cNvSpPr/>
          <p:nvPr/>
        </p:nvSpPr>
        <p:spPr>
          <a:xfrm>
            <a:off x="3380592" y="1371600"/>
            <a:ext cx="5687208" cy="4031873"/>
          </a:xfrm>
          <a:prstGeom prst="rect">
            <a:avLst/>
          </a:prstGeom>
        </p:spPr>
        <p:txBody>
          <a:bodyPr wrap="square">
            <a:spAutoFit/>
          </a:bodyPr>
          <a:lstStyle/>
          <a:p>
            <a:pPr marL="342900" indent="-342900" fontAlgn="base">
              <a:buAutoNum type="arabicPeriod"/>
            </a:pPr>
            <a:r>
              <a:rPr lang="en-US" sz="1600" b="1" dirty="0" smtClean="0">
                <a:solidFill>
                  <a:srgbClr val="444444"/>
                </a:solidFill>
                <a:latin typeface="Georgia" panose="02040502050405020303" pitchFamily="18" charset="0"/>
              </a:rPr>
              <a:t>Programmatic: </a:t>
            </a:r>
            <a:r>
              <a:rPr lang="en-US" sz="1600" dirty="0" smtClean="0">
                <a:solidFill>
                  <a:srgbClr val="444444"/>
                </a:solidFill>
                <a:latin typeface="Georgia" panose="02040502050405020303" pitchFamily="18" charset="0"/>
              </a:rPr>
              <a:t>There </a:t>
            </a:r>
            <a:r>
              <a:rPr lang="en-US" sz="1600" dirty="0">
                <a:solidFill>
                  <a:srgbClr val="444444"/>
                </a:solidFill>
                <a:latin typeface="Georgia" panose="02040502050405020303" pitchFamily="18" charset="0"/>
              </a:rPr>
              <a:t>might be a need to write a program for data analysis by using code to manipulate it or do any kind of exploration because of the scale of the data.</a:t>
            </a:r>
          </a:p>
          <a:p>
            <a:pPr marL="342900" indent="-342900" fontAlgn="base">
              <a:buAutoNum type="arabicPeriod"/>
            </a:pPr>
            <a:r>
              <a:rPr lang="en-US" sz="1600" b="1" dirty="0" smtClean="0">
                <a:solidFill>
                  <a:srgbClr val="444444"/>
                </a:solidFill>
                <a:latin typeface="Georgia" panose="02040502050405020303" pitchFamily="18" charset="0"/>
              </a:rPr>
              <a:t>Data-driven</a:t>
            </a:r>
            <a:r>
              <a:rPr lang="en-US" sz="1600" b="1" dirty="0">
                <a:solidFill>
                  <a:srgbClr val="444444"/>
                </a:solidFill>
                <a:latin typeface="Georgia" panose="02040502050405020303" pitchFamily="18" charset="0"/>
              </a:rPr>
              <a:t>: </a:t>
            </a:r>
            <a:r>
              <a:rPr lang="en-US" sz="1600" dirty="0">
                <a:solidFill>
                  <a:srgbClr val="444444"/>
                </a:solidFill>
                <a:latin typeface="Georgia" panose="02040502050405020303" pitchFamily="18" charset="0"/>
              </a:rPr>
              <a:t>A lot of data scientists depend on a hypothesis-driven approach to data analysis. For appropriate data analysis, one can also avail the data to foster analysis. This can be of significant advantage when there is a large amount of data. For example – machine learning approaches can be used in place of hypothetical </a:t>
            </a:r>
            <a:r>
              <a:rPr lang="en-US" sz="1600" dirty="0" smtClean="0">
                <a:solidFill>
                  <a:srgbClr val="444444"/>
                </a:solidFill>
                <a:latin typeface="Georgia" panose="02040502050405020303" pitchFamily="18" charset="0"/>
              </a:rPr>
              <a:t>analysis.</a:t>
            </a:r>
          </a:p>
          <a:p>
            <a:pPr marL="342900" indent="-342900" fontAlgn="base">
              <a:buAutoNum type="arabicPeriod"/>
            </a:pPr>
            <a:r>
              <a:rPr lang="en-US" sz="1600" b="1" dirty="0" smtClean="0">
                <a:solidFill>
                  <a:srgbClr val="444444"/>
                </a:solidFill>
                <a:latin typeface="Georgia" panose="02040502050405020303" pitchFamily="18" charset="0"/>
              </a:rPr>
              <a:t>Attributes usage: </a:t>
            </a:r>
            <a:r>
              <a:rPr lang="en-US" sz="1600" dirty="0" smtClean="0">
                <a:solidFill>
                  <a:srgbClr val="444444"/>
                </a:solidFill>
                <a:latin typeface="Georgia" panose="02040502050405020303" pitchFamily="18" charset="0"/>
              </a:rPr>
              <a:t>For </a:t>
            </a:r>
            <a:r>
              <a:rPr lang="en-US" sz="1600" dirty="0">
                <a:solidFill>
                  <a:srgbClr val="444444"/>
                </a:solidFill>
                <a:latin typeface="Georgia" panose="02040502050405020303" pitchFamily="18" charset="0"/>
              </a:rPr>
              <a:t>proper and accurate analysis of data, it can use a lot of attributes. In the past, analysts dealt with hundreds of attributes or characteristics of the data source. With Big Data, there are now thousands of attributes and millions of </a:t>
            </a:r>
            <a:r>
              <a:rPr lang="en-US" sz="1600" dirty="0" smtClean="0">
                <a:solidFill>
                  <a:srgbClr val="444444"/>
                </a:solidFill>
                <a:latin typeface="Georgia" panose="02040502050405020303" pitchFamily="18" charset="0"/>
              </a:rPr>
              <a:t>observations.</a:t>
            </a:r>
            <a:endParaRPr lang="en-US" sz="1600" dirty="0">
              <a:solidFill>
                <a:srgbClr val="444444"/>
              </a:solidFill>
              <a:latin typeface="Georgia" panose="02040502050405020303" pitchFamily="18" charset="0"/>
            </a:endParaRPr>
          </a:p>
        </p:txBody>
      </p:sp>
      <p:sp>
        <p:nvSpPr>
          <p:cNvPr id="5" name="Rectangle 4"/>
          <p:cNvSpPr/>
          <p:nvPr/>
        </p:nvSpPr>
        <p:spPr>
          <a:xfrm>
            <a:off x="152400" y="5403473"/>
            <a:ext cx="8959644" cy="1077218"/>
          </a:xfrm>
          <a:prstGeom prst="rect">
            <a:avLst/>
          </a:prstGeom>
        </p:spPr>
        <p:txBody>
          <a:bodyPr wrap="square">
            <a:spAutoFit/>
          </a:bodyPr>
          <a:lstStyle/>
          <a:p>
            <a:pPr fontAlgn="base"/>
            <a:r>
              <a:rPr lang="en-US" sz="1600" b="1" dirty="0" smtClean="0">
                <a:solidFill>
                  <a:srgbClr val="444444"/>
                </a:solidFill>
                <a:latin typeface="Georgia" panose="02040502050405020303" pitchFamily="18" charset="0"/>
              </a:rPr>
              <a:t>4</a:t>
            </a:r>
            <a:r>
              <a:rPr lang="en-US" sz="1600" b="1" dirty="0">
                <a:solidFill>
                  <a:srgbClr val="444444"/>
                </a:solidFill>
                <a:latin typeface="Georgia" panose="02040502050405020303" pitchFamily="18" charset="0"/>
              </a:rPr>
              <a:t>. </a:t>
            </a:r>
            <a:r>
              <a:rPr lang="en-US" sz="1600" b="1" dirty="0" smtClean="0">
                <a:solidFill>
                  <a:srgbClr val="444444"/>
                </a:solidFill>
                <a:latin typeface="Georgia" panose="02040502050405020303" pitchFamily="18" charset="0"/>
              </a:rPr>
              <a:t>Iterative: </a:t>
            </a:r>
            <a:r>
              <a:rPr lang="en-US" sz="1600" dirty="0" smtClean="0">
                <a:solidFill>
                  <a:srgbClr val="444444"/>
                </a:solidFill>
                <a:latin typeface="Georgia" panose="02040502050405020303" pitchFamily="18" charset="0"/>
              </a:rPr>
              <a:t>As </a:t>
            </a:r>
            <a:r>
              <a:rPr lang="en-US" sz="1600" dirty="0">
                <a:solidFill>
                  <a:srgbClr val="444444"/>
                </a:solidFill>
                <a:latin typeface="Georgia" panose="02040502050405020303" pitchFamily="18" charset="0"/>
              </a:rPr>
              <a:t>whole data is broken into samples and samples are then analyzed, therefore data analytics can be iterative in nature. Better compute power enables iteration of the models until data analysts are satisfied. This has led to the development of new applications designed for addressing analysis requirements and time frames.</a:t>
            </a:r>
            <a:endParaRPr lang="en-US" sz="1600" b="0" i="0" u="none" strike="noStrike" dirty="0">
              <a:solidFill>
                <a:srgbClr val="444444"/>
              </a:solidFill>
              <a:effectLst/>
              <a:latin typeface="Georgia" panose="02040502050405020303" pitchFamily="18" charset="0"/>
            </a:endParaRPr>
          </a:p>
        </p:txBody>
      </p:sp>
    </p:spTree>
    <p:extLst>
      <p:ext uri="{BB962C8B-B14F-4D97-AF65-F5344CB8AC3E}">
        <p14:creationId xmlns:p14="http://schemas.microsoft.com/office/powerpoint/2010/main" val="19312373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20448</TotalTime>
  <Words>3914</Words>
  <Application>Microsoft Office PowerPoint</Application>
  <PresentationFormat>On-screen Show (4:3)</PresentationFormat>
  <Paragraphs>375</Paragraphs>
  <Slides>33</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Arial</vt:lpstr>
      <vt:lpstr>BentonSans</vt:lpstr>
      <vt:lpstr>BentonSans Book</vt:lpstr>
      <vt:lpstr>Calibri</vt:lpstr>
      <vt:lpstr>Calibri Light</vt:lpstr>
      <vt:lpstr>Georgia</vt:lpstr>
      <vt:lpstr>Times New Roman</vt:lpstr>
      <vt:lpstr>Office Theme</vt:lpstr>
      <vt:lpstr>1_Office Theme</vt:lpstr>
      <vt:lpstr>Data Analytics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Sumita Narang</cp:lastModifiedBy>
  <cp:revision>247</cp:revision>
  <dcterms:created xsi:type="dcterms:W3CDTF">2019-01-11T06:17:47Z</dcterms:created>
  <dcterms:modified xsi:type="dcterms:W3CDTF">2020-09-05T07:13:55Z</dcterms:modified>
</cp:coreProperties>
</file>